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41"/>
  </p:notesMasterIdLst>
  <p:handoutMasterIdLst>
    <p:handoutMasterId r:id="rId42"/>
  </p:handoutMasterIdLst>
  <p:sldIdLst>
    <p:sldId id="812" r:id="rId3"/>
    <p:sldId id="813" r:id="rId4"/>
    <p:sldId id="871" r:id="rId5"/>
    <p:sldId id="872" r:id="rId6"/>
    <p:sldId id="911" r:id="rId7"/>
    <p:sldId id="873" r:id="rId8"/>
    <p:sldId id="874" r:id="rId9"/>
    <p:sldId id="875" r:id="rId10"/>
    <p:sldId id="876" r:id="rId11"/>
    <p:sldId id="877" r:id="rId12"/>
    <p:sldId id="500" r:id="rId13"/>
    <p:sldId id="786" r:id="rId14"/>
    <p:sldId id="791" r:id="rId15"/>
    <p:sldId id="867" r:id="rId16"/>
    <p:sldId id="900" r:id="rId17"/>
    <p:sldId id="912" r:id="rId18"/>
    <p:sldId id="901" r:id="rId19"/>
    <p:sldId id="902" r:id="rId20"/>
    <p:sldId id="903" r:id="rId21"/>
    <p:sldId id="913" r:id="rId22"/>
    <p:sldId id="914" r:id="rId23"/>
    <p:sldId id="878" r:id="rId24"/>
    <p:sldId id="906" r:id="rId25"/>
    <p:sldId id="915" r:id="rId26"/>
    <p:sldId id="907" r:id="rId27"/>
    <p:sldId id="916" r:id="rId28"/>
    <p:sldId id="917" r:id="rId29"/>
    <p:sldId id="882" r:id="rId30"/>
    <p:sldId id="908" r:id="rId31"/>
    <p:sldId id="918" r:id="rId32"/>
    <p:sldId id="909" r:id="rId33"/>
    <p:sldId id="910" r:id="rId34"/>
    <p:sldId id="899" r:id="rId35"/>
    <p:sldId id="919" r:id="rId36"/>
    <p:sldId id="920" r:id="rId37"/>
    <p:sldId id="884" r:id="rId38"/>
    <p:sldId id="885" r:id="rId39"/>
    <p:sldId id="894" r:id="rId40"/>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90" autoAdjust="0"/>
    <p:restoredTop sz="89277" autoAdjust="0"/>
  </p:normalViewPr>
  <p:slideViewPr>
    <p:cSldViewPr snapToGrid="0">
      <p:cViewPr>
        <p:scale>
          <a:sx n="75" d="100"/>
          <a:sy n="75" d="100"/>
        </p:scale>
        <p:origin x="-1056" y="-486"/>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2" d="100"/>
          <a:sy n="82" d="100"/>
        </p:scale>
        <p:origin x="-1890"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21.xml"/><Relationship Id="rId13" Type="http://schemas.openxmlformats.org/officeDocument/2006/relationships/slide" Target="slides/slide27.xml"/><Relationship Id="rId18" Type="http://schemas.openxmlformats.org/officeDocument/2006/relationships/slide" Target="slides/slide34.xml"/><Relationship Id="rId3" Type="http://schemas.openxmlformats.org/officeDocument/2006/relationships/slide" Target="slides/slide16.xml"/><Relationship Id="rId7" Type="http://schemas.openxmlformats.org/officeDocument/2006/relationships/slide" Target="slides/slide20.xml"/><Relationship Id="rId12" Type="http://schemas.openxmlformats.org/officeDocument/2006/relationships/slide" Target="slides/slide26.xml"/><Relationship Id="rId17" Type="http://schemas.openxmlformats.org/officeDocument/2006/relationships/slide" Target="slides/slide32.xml"/><Relationship Id="rId2" Type="http://schemas.openxmlformats.org/officeDocument/2006/relationships/slide" Target="slides/slide15.xml"/><Relationship Id="rId16" Type="http://schemas.openxmlformats.org/officeDocument/2006/relationships/slide" Target="slides/slide31.xml"/><Relationship Id="rId20" Type="http://schemas.openxmlformats.org/officeDocument/2006/relationships/slide" Target="slides/slide38.xml"/><Relationship Id="rId1" Type="http://schemas.openxmlformats.org/officeDocument/2006/relationships/slide" Target="slides/slide14.xml"/><Relationship Id="rId6" Type="http://schemas.openxmlformats.org/officeDocument/2006/relationships/slide" Target="slides/slide19.xml"/><Relationship Id="rId11" Type="http://schemas.openxmlformats.org/officeDocument/2006/relationships/slide" Target="slides/slide25.xml"/><Relationship Id="rId5" Type="http://schemas.openxmlformats.org/officeDocument/2006/relationships/slide" Target="slides/slide18.xml"/><Relationship Id="rId15" Type="http://schemas.openxmlformats.org/officeDocument/2006/relationships/slide" Target="slides/slide30.xml"/><Relationship Id="rId10" Type="http://schemas.openxmlformats.org/officeDocument/2006/relationships/slide" Target="slides/slide24.xml"/><Relationship Id="rId19" Type="http://schemas.openxmlformats.org/officeDocument/2006/relationships/slide" Target="slides/slide35.xml"/><Relationship Id="rId4" Type="http://schemas.openxmlformats.org/officeDocument/2006/relationships/slide" Target="slides/slide17.xml"/><Relationship Id="rId9" Type="http://schemas.openxmlformats.org/officeDocument/2006/relationships/slide" Target="slides/slide23.xml"/><Relationship Id="rId14"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fr-FR" sz="800"/>
              <a:t>© 2006, Cisco Systems, Inc. Tous droits réservés.</a:t>
            </a:r>
          </a:p>
          <a:p>
            <a:pPr algn="l" defTabSz="611188">
              <a:lnSpc>
                <a:spcPct val="100000"/>
              </a:lnSpc>
              <a:tabLst>
                <a:tab pos="2387600" algn="l"/>
                <a:tab pos="4830763" algn="l"/>
              </a:tabLst>
            </a:pPr>
            <a:r>
              <a:rPr lang="fr-FR" sz="800"/>
              <a:t>Presentation_ID.scr </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fr-FR"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fr-FR" sz="800"/>
              <a:t>© 2006, Cisco Systems, Inc. Tous droits réservés.</a:t>
            </a:r>
          </a:p>
          <a:p>
            <a:pPr algn="l" defTabSz="611188">
              <a:lnSpc>
                <a:spcPct val="100000"/>
              </a:lnSpc>
              <a:tabLst>
                <a:tab pos="2387600" algn="l"/>
                <a:tab pos="4830763" algn="l"/>
              </a:tabLst>
            </a:pPr>
            <a:r>
              <a:rPr lang="fr-FR" sz="800"/>
              <a:t>Presentation_ID.scr </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fr-FR"/>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fr-FR"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fr-FR" b="0" dirty="0"/>
              <a:t>Cisco Networking Academy Program</a:t>
            </a:r>
          </a:p>
          <a:p>
            <a:pPr>
              <a:buFontTx/>
              <a:buNone/>
            </a:pPr>
            <a:r>
              <a:rPr lang="fr-FR" b="0" dirty="0" smtClean="0"/>
              <a:t>IT Essentials</a:t>
            </a:r>
            <a:endParaRPr lang="fr-FR" b="0" dirty="0"/>
          </a:p>
          <a:p>
            <a:pPr>
              <a:buFontTx/>
              <a:buNone/>
            </a:pPr>
            <a:r>
              <a:rPr lang="fr-FR" dirty="0" smtClean="0"/>
              <a:t>Chapitre 3 : Assemblage d'un ordinateur</a:t>
            </a:r>
            <a:endParaRPr lang="fr-FR" b="0" dirty="0"/>
          </a:p>
        </p:txBody>
      </p:sp>
    </p:spTree>
    <p:extLst>
      <p:ext uri="{BB962C8B-B14F-4D97-AF65-F5344CB8AC3E}">
        <p14:creationId xmlns:p14="http://schemas.microsoft.com/office/powerpoint/2010/main" val="339727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B8CB16DC-A265-4634-B8FE-A98AE8199390}" type="slidenum">
              <a:rPr lang="en-US" smtClean="0"/>
              <a:pPr>
                <a:defRPr/>
              </a:pPr>
              <a:t>10</a:t>
            </a:fld>
            <a:endParaRPr lang="fr-FR"/>
          </a:p>
        </p:txBody>
      </p:sp>
    </p:spTree>
    <p:extLst>
      <p:ext uri="{BB962C8B-B14F-4D97-AF65-F5344CB8AC3E}">
        <p14:creationId xmlns:p14="http://schemas.microsoft.com/office/powerpoint/2010/main" val="1250389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11</a:t>
            </a:fld>
            <a:endParaRPr lang="fr-FR"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fr-FR" b="0" dirty="0" smtClean="0"/>
              <a:t>Cisco Networking Academy Program</a:t>
            </a:r>
          </a:p>
          <a:p>
            <a:pPr>
              <a:buFontTx/>
              <a:buNone/>
            </a:pPr>
            <a:r>
              <a:rPr lang="fr-FR" b="0" dirty="0" smtClean="0"/>
              <a:t>IT Essentials</a:t>
            </a:r>
          </a:p>
          <a:p>
            <a:pPr>
              <a:buFontTx/>
              <a:buNone/>
            </a:pPr>
            <a:r>
              <a:rPr lang="fr-FR" smtClean="0"/>
              <a:t>Chapitre 3 : Assemblage d'un ordinateur</a:t>
            </a:r>
            <a:endParaRPr lang="fr-FR" b="0" dirty="0"/>
          </a:p>
        </p:txBody>
      </p:sp>
    </p:spTree>
    <p:extLst>
      <p:ext uri="{BB962C8B-B14F-4D97-AF65-F5344CB8AC3E}">
        <p14:creationId xmlns:p14="http://schemas.microsoft.com/office/powerpoint/2010/main" val="476943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12</a:t>
            </a:fld>
            <a:endParaRPr lang="fr-F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72380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13</a:t>
            </a:fld>
            <a:endParaRPr lang="fr-FR"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fr-FR" b="0" dirty="0" smtClean="0"/>
              <a:t>Cisco Networking Academy Program</a:t>
            </a:r>
          </a:p>
          <a:p>
            <a:pPr>
              <a:buFontTx/>
              <a:buNone/>
            </a:pPr>
            <a:r>
              <a:rPr lang="fr-FR" b="0" dirty="0" smtClean="0"/>
              <a:t>IT Essentials</a:t>
            </a:r>
          </a:p>
          <a:p>
            <a:pPr>
              <a:buFontTx/>
              <a:buNone/>
            </a:pPr>
            <a:r>
              <a:rPr lang="fr-FR" smtClean="0"/>
              <a:t>Chapitre 3 : Assemblage d'un ordinateur</a:t>
            </a:r>
            <a:endParaRPr lang="fr-FR" b="0" dirty="0"/>
          </a:p>
        </p:txBody>
      </p:sp>
    </p:spTree>
    <p:extLst>
      <p:ext uri="{BB962C8B-B14F-4D97-AF65-F5344CB8AC3E}">
        <p14:creationId xmlns:p14="http://schemas.microsoft.com/office/powerpoint/2010/main" val="286773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14</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kern="1200" dirty="0" smtClean="0">
                <a:solidFill>
                  <a:schemeClr val="tx1"/>
                </a:solidFill>
              </a:rPr>
              <a:t>3.1</a:t>
            </a:r>
            <a:r>
              <a:rPr lang="fr-FR" dirty="0" smtClean="0"/>
              <a:t> </a:t>
            </a:r>
            <a:r>
              <a:rPr lang="fr-FR" kern="1200" dirty="0" smtClean="0">
                <a:solidFill>
                  <a:schemeClr val="tx1"/>
                </a:solidFill>
              </a:rPr>
              <a:t>-</a:t>
            </a:r>
            <a:r>
              <a:rPr lang="fr-FR" dirty="0" smtClean="0"/>
              <a:t> Assemblage de l'ordinateur</a:t>
            </a:r>
          </a:p>
          <a:p>
            <a:pPr>
              <a:lnSpc>
                <a:spcPct val="80000"/>
              </a:lnSpc>
              <a:buFontTx/>
              <a:buNone/>
            </a:pPr>
            <a:r>
              <a:rPr lang="fr-FR" dirty="0" smtClean="0"/>
              <a:t>3.1.1 - Ouverture du boîtier et connexion de l'alimentation</a:t>
            </a:r>
            <a:endParaRPr lang="fr-FR" dirty="0"/>
          </a:p>
        </p:txBody>
      </p:sp>
    </p:spTree>
    <p:extLst>
      <p:ext uri="{BB962C8B-B14F-4D97-AF65-F5344CB8AC3E}">
        <p14:creationId xmlns:p14="http://schemas.microsoft.com/office/powerpoint/2010/main" val="2818062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kern="1200" dirty="0" smtClean="0">
                <a:solidFill>
                  <a:schemeClr val="tx1"/>
                </a:solidFill>
              </a:rPr>
              <a:t>3.1</a:t>
            </a:r>
            <a:r>
              <a:rPr lang="fr-FR" dirty="0" smtClean="0"/>
              <a:t> </a:t>
            </a:r>
            <a:r>
              <a:rPr lang="fr-FR" kern="1200" dirty="0" smtClean="0">
                <a:solidFill>
                  <a:schemeClr val="tx1"/>
                </a:solidFill>
              </a:rPr>
              <a:t>-</a:t>
            </a:r>
            <a:r>
              <a:rPr lang="fr-FR" dirty="0" smtClean="0"/>
              <a:t> Assemblage de l'ordinateur</a:t>
            </a:r>
          </a:p>
          <a:p>
            <a:pPr>
              <a:lnSpc>
                <a:spcPct val="80000"/>
              </a:lnSpc>
              <a:buFontTx/>
              <a:buNone/>
            </a:pPr>
            <a:r>
              <a:rPr lang="fr-FR" dirty="0" smtClean="0"/>
              <a:t>3.1.2 - Installation de la carte mère</a:t>
            </a:r>
            <a:endParaRPr lang="fr-FR" dirty="0"/>
          </a:p>
        </p:txBody>
      </p:sp>
    </p:spTree>
    <p:extLst>
      <p:ext uri="{BB962C8B-B14F-4D97-AF65-F5344CB8AC3E}">
        <p14:creationId xmlns:p14="http://schemas.microsoft.com/office/powerpoint/2010/main" val="1557224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kern="1200" dirty="0" smtClean="0">
                <a:solidFill>
                  <a:schemeClr val="tx1"/>
                </a:solidFill>
              </a:rPr>
              <a:t>3.1</a:t>
            </a:r>
            <a:r>
              <a:rPr lang="fr-FR" dirty="0" smtClean="0"/>
              <a:t> </a:t>
            </a:r>
            <a:r>
              <a:rPr lang="fr-FR" kern="1200" dirty="0" smtClean="0">
                <a:solidFill>
                  <a:schemeClr val="tx1"/>
                </a:solidFill>
              </a:rPr>
              <a:t>-</a:t>
            </a:r>
            <a:r>
              <a:rPr lang="fr-FR" dirty="0" smtClean="0"/>
              <a:t> Assemblage de l'ordinateur</a:t>
            </a:r>
          </a:p>
          <a:p>
            <a:pPr>
              <a:lnSpc>
                <a:spcPct val="80000"/>
              </a:lnSpc>
              <a:buFontTx/>
              <a:buNone/>
            </a:pPr>
            <a:r>
              <a:rPr lang="fr-FR" dirty="0" smtClean="0"/>
              <a:t>3.1.2 - Installation de la carte mère (suite)</a:t>
            </a:r>
            <a:endParaRPr lang="fr-FR" dirty="0"/>
          </a:p>
        </p:txBody>
      </p:sp>
    </p:spTree>
    <p:extLst>
      <p:ext uri="{BB962C8B-B14F-4D97-AF65-F5344CB8AC3E}">
        <p14:creationId xmlns:p14="http://schemas.microsoft.com/office/powerpoint/2010/main" val="2512589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kern="1200" dirty="0" smtClean="0">
                <a:solidFill>
                  <a:schemeClr val="tx1"/>
                </a:solidFill>
              </a:rPr>
              <a:t>3.1</a:t>
            </a:r>
            <a:r>
              <a:rPr lang="fr-FR" dirty="0" smtClean="0"/>
              <a:t> </a:t>
            </a:r>
            <a:r>
              <a:rPr lang="fr-FR" kern="1200" dirty="0" smtClean="0">
                <a:solidFill>
                  <a:schemeClr val="tx1"/>
                </a:solidFill>
              </a:rPr>
              <a:t>-</a:t>
            </a:r>
            <a:r>
              <a:rPr lang="fr-FR" dirty="0" smtClean="0"/>
              <a:t> Assemblage de l'ordinateur</a:t>
            </a:r>
          </a:p>
          <a:p>
            <a:pPr>
              <a:lnSpc>
                <a:spcPct val="80000"/>
              </a:lnSpc>
              <a:buFontTx/>
              <a:buNone/>
            </a:pPr>
            <a:r>
              <a:rPr lang="fr-FR" dirty="0" smtClean="0"/>
              <a:t>3.1.3 - Installation du disque dur et des lecteurs optiques</a:t>
            </a:r>
            <a:endParaRPr lang="fr-FR" dirty="0"/>
          </a:p>
        </p:txBody>
      </p:sp>
    </p:spTree>
    <p:extLst>
      <p:ext uri="{BB962C8B-B14F-4D97-AF65-F5344CB8AC3E}">
        <p14:creationId xmlns:p14="http://schemas.microsoft.com/office/powerpoint/2010/main" val="465018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kern="1200" dirty="0" smtClean="0">
                <a:solidFill>
                  <a:schemeClr val="tx1"/>
                </a:solidFill>
              </a:rPr>
              <a:t>3.1</a:t>
            </a:r>
            <a:r>
              <a:rPr lang="fr-FR" dirty="0" smtClean="0"/>
              <a:t> </a:t>
            </a:r>
            <a:r>
              <a:rPr lang="fr-FR" kern="1200" dirty="0" smtClean="0">
                <a:solidFill>
                  <a:schemeClr val="tx1"/>
                </a:solidFill>
              </a:rPr>
              <a:t>-</a:t>
            </a:r>
            <a:r>
              <a:rPr lang="fr-FR" dirty="0" smtClean="0"/>
              <a:t> Assemblage de l'ordinateur</a:t>
            </a:r>
          </a:p>
          <a:p>
            <a:pPr>
              <a:lnSpc>
                <a:spcPct val="80000"/>
              </a:lnSpc>
              <a:buFontTx/>
              <a:buNone/>
            </a:pPr>
            <a:r>
              <a:rPr lang="fr-FR" dirty="0" smtClean="0"/>
              <a:t>3.1.4 - Installation des cartes d'extension</a:t>
            </a:r>
            <a:endParaRPr lang="fr-FR" dirty="0"/>
          </a:p>
        </p:txBody>
      </p:sp>
    </p:spTree>
    <p:extLst>
      <p:ext uri="{BB962C8B-B14F-4D97-AF65-F5344CB8AC3E}">
        <p14:creationId xmlns:p14="http://schemas.microsoft.com/office/powerpoint/2010/main" val="3709711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kern="1200" dirty="0" smtClean="0">
                <a:solidFill>
                  <a:schemeClr val="tx1"/>
                </a:solidFill>
              </a:rPr>
              <a:t>3.1</a:t>
            </a:r>
            <a:r>
              <a:rPr lang="fr-FR" dirty="0" smtClean="0"/>
              <a:t> </a:t>
            </a:r>
            <a:r>
              <a:rPr lang="fr-FR" kern="1200" dirty="0" smtClean="0">
                <a:solidFill>
                  <a:schemeClr val="tx1"/>
                </a:solidFill>
              </a:rPr>
              <a:t>-</a:t>
            </a:r>
            <a:r>
              <a:rPr lang="fr-FR" dirty="0" smtClean="0"/>
              <a:t> Assemblage de l'ordinateur</a:t>
            </a:r>
          </a:p>
          <a:p>
            <a:pPr>
              <a:lnSpc>
                <a:spcPct val="80000"/>
              </a:lnSpc>
              <a:buFontTx/>
              <a:buNone/>
            </a:pPr>
            <a:r>
              <a:rPr lang="fr-FR" dirty="0" smtClean="0"/>
              <a:t>3.1.5 - Installation des câbles</a:t>
            </a:r>
            <a:endParaRPr lang="fr-FR" dirty="0"/>
          </a:p>
        </p:txBody>
      </p:sp>
    </p:spTree>
    <p:extLst>
      <p:ext uri="{BB962C8B-B14F-4D97-AF65-F5344CB8AC3E}">
        <p14:creationId xmlns:p14="http://schemas.microsoft.com/office/powerpoint/2010/main" val="42203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fr-F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217105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kern="1200" dirty="0" smtClean="0">
                <a:solidFill>
                  <a:schemeClr val="tx1"/>
                </a:solidFill>
              </a:rPr>
              <a:t>3.1</a:t>
            </a:r>
            <a:r>
              <a:rPr lang="fr-FR" dirty="0" smtClean="0"/>
              <a:t> </a:t>
            </a:r>
            <a:r>
              <a:rPr lang="fr-FR" kern="1200" dirty="0" smtClean="0">
                <a:solidFill>
                  <a:schemeClr val="tx1"/>
                </a:solidFill>
              </a:rPr>
              <a:t>-</a:t>
            </a:r>
            <a:r>
              <a:rPr lang="fr-FR" dirty="0" smtClean="0"/>
              <a:t> Assemblage de l'ordinateur</a:t>
            </a:r>
          </a:p>
          <a:p>
            <a:pPr>
              <a:lnSpc>
                <a:spcPct val="80000"/>
              </a:lnSpc>
              <a:buFontTx/>
              <a:buNone/>
            </a:pPr>
            <a:r>
              <a:rPr lang="fr-FR" dirty="0" smtClean="0"/>
              <a:t>3.1.5 - Installation des câbles (suite)</a:t>
            </a:r>
            <a:endParaRPr lang="fr-FR" dirty="0"/>
          </a:p>
        </p:txBody>
      </p:sp>
    </p:spTree>
    <p:extLst>
      <p:ext uri="{BB962C8B-B14F-4D97-AF65-F5344CB8AC3E}">
        <p14:creationId xmlns:p14="http://schemas.microsoft.com/office/powerpoint/2010/main" val="3545464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kern="1200" dirty="0" smtClean="0">
                <a:solidFill>
                  <a:schemeClr val="tx1"/>
                </a:solidFill>
              </a:rPr>
              <a:t>3.1</a:t>
            </a:r>
            <a:r>
              <a:rPr lang="fr-FR" dirty="0" smtClean="0"/>
              <a:t> </a:t>
            </a:r>
            <a:r>
              <a:rPr lang="fr-FR" kern="1200" dirty="0" smtClean="0">
                <a:solidFill>
                  <a:schemeClr val="tx1"/>
                </a:solidFill>
              </a:rPr>
              <a:t>-</a:t>
            </a:r>
            <a:r>
              <a:rPr lang="fr-FR" dirty="0" smtClean="0"/>
              <a:t> Assemblage de l'ordinateur</a:t>
            </a:r>
          </a:p>
          <a:p>
            <a:pPr>
              <a:lnSpc>
                <a:spcPct val="80000"/>
              </a:lnSpc>
              <a:buFontTx/>
              <a:buNone/>
            </a:pPr>
            <a:r>
              <a:rPr lang="fr-FR" dirty="0" smtClean="0"/>
              <a:t>3.1.5 - Installation des câbles (suite)</a:t>
            </a:r>
            <a:endParaRPr lang="fr-FR" dirty="0"/>
          </a:p>
        </p:txBody>
      </p:sp>
    </p:spTree>
    <p:extLst>
      <p:ext uri="{BB962C8B-B14F-4D97-AF65-F5344CB8AC3E}">
        <p14:creationId xmlns:p14="http://schemas.microsoft.com/office/powerpoint/2010/main" val="4212344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22</a:t>
            </a:fld>
            <a:endParaRPr lang="fr-FR"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fr-FR" b="0" dirty="0" smtClean="0"/>
              <a:t>Cisco Networking Academy Program</a:t>
            </a:r>
          </a:p>
          <a:p>
            <a:pPr>
              <a:buFontTx/>
              <a:buNone/>
            </a:pPr>
            <a:r>
              <a:rPr lang="fr-FR" b="0" dirty="0" smtClean="0"/>
              <a:t>IT Essentials</a:t>
            </a:r>
          </a:p>
          <a:p>
            <a:pPr>
              <a:buFontTx/>
              <a:buNone/>
            </a:pPr>
            <a:r>
              <a:rPr lang="fr-FR" smtClean="0"/>
              <a:t>Chapitre 3 : Assemblage d'un ordinateur</a:t>
            </a:r>
            <a:endParaRPr lang="fr-FR" b="0" dirty="0"/>
          </a:p>
        </p:txBody>
      </p:sp>
    </p:spTree>
    <p:extLst>
      <p:ext uri="{BB962C8B-B14F-4D97-AF65-F5344CB8AC3E}">
        <p14:creationId xmlns:p14="http://schemas.microsoft.com/office/powerpoint/2010/main" val="3779939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sz="1200" kern="1200" dirty="0" smtClean="0">
                <a:solidFill>
                  <a:schemeClr val="tx1"/>
                </a:solidFill>
                <a:latin typeface="Arial" charset="0"/>
              </a:rPr>
              <a:t>3.2</a:t>
            </a:r>
            <a:r>
              <a:rPr lang="fr-FR" smtClean="0"/>
              <a:t> </a:t>
            </a:r>
            <a:r>
              <a:rPr lang="fr-FR" sz="1200" kern="1200" dirty="0" smtClean="0">
                <a:solidFill>
                  <a:schemeClr val="tx1"/>
                </a:solidFill>
                <a:latin typeface="Arial" charset="0"/>
              </a:rPr>
              <a:t>-</a:t>
            </a:r>
            <a:r>
              <a:rPr lang="fr-FR" smtClean="0"/>
              <a:t> Démarrage de l'ordinateur</a:t>
            </a:r>
            <a:endParaRPr lang="fr-FR" sz="1200" dirty="0" smtClean="0">
              <a:latin typeface="Arial" charset="0"/>
            </a:endParaRPr>
          </a:p>
          <a:p>
            <a:pPr>
              <a:lnSpc>
                <a:spcPct val="80000"/>
              </a:lnSpc>
              <a:buFontTx/>
              <a:buNone/>
            </a:pPr>
            <a:r>
              <a:rPr lang="fr-FR" dirty="0" smtClean="0">
                <a:latin typeface="Arial" charset="0"/>
              </a:rPr>
              <a:t>3.2.1 - </a:t>
            </a:r>
            <a:r>
              <a:rPr lang="fr-FR" sz="1200" dirty="0" smtClean="0">
                <a:latin typeface="Arial" charset="0"/>
              </a:rPr>
              <a:t>POST, BIOS, UEFI</a:t>
            </a:r>
            <a:endParaRPr lang="fr-FR" dirty="0"/>
          </a:p>
        </p:txBody>
      </p:sp>
    </p:spTree>
    <p:extLst>
      <p:ext uri="{BB962C8B-B14F-4D97-AF65-F5344CB8AC3E}">
        <p14:creationId xmlns:p14="http://schemas.microsoft.com/office/powerpoint/2010/main" val="2737941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kern="1200" dirty="0" smtClean="0">
                <a:solidFill>
                  <a:schemeClr val="tx1"/>
                </a:solidFill>
              </a:rPr>
              <a:t>3.2</a:t>
            </a:r>
            <a:r>
              <a:rPr lang="fr-FR" dirty="0" smtClean="0"/>
              <a:t> </a:t>
            </a:r>
            <a:r>
              <a:rPr lang="fr-FR" kern="1200" dirty="0" smtClean="0">
                <a:solidFill>
                  <a:schemeClr val="tx1"/>
                </a:solidFill>
              </a:rPr>
              <a:t>-</a:t>
            </a:r>
            <a:r>
              <a:rPr lang="fr-FR" dirty="0" smtClean="0"/>
              <a:t> Démarrage de l'ordinateur (suite)</a:t>
            </a:r>
          </a:p>
          <a:p>
            <a:pPr>
              <a:lnSpc>
                <a:spcPct val="80000"/>
              </a:lnSpc>
              <a:buFontTx/>
              <a:buNone/>
            </a:pPr>
            <a:r>
              <a:rPr lang="fr-FR" dirty="0" smtClean="0"/>
              <a:t>3.2.1 - POST, BIOS, UEFI</a:t>
            </a:r>
            <a:endParaRPr lang="fr-FR" dirty="0"/>
          </a:p>
        </p:txBody>
      </p:sp>
    </p:spTree>
    <p:extLst>
      <p:ext uri="{BB962C8B-B14F-4D97-AF65-F5344CB8AC3E}">
        <p14:creationId xmlns:p14="http://schemas.microsoft.com/office/powerpoint/2010/main" val="3519691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sz="1200" kern="1200" dirty="0" smtClean="0">
                <a:solidFill>
                  <a:schemeClr val="tx1"/>
                </a:solidFill>
                <a:latin typeface="Arial" charset="0"/>
              </a:rPr>
              <a:t>3.2</a:t>
            </a:r>
            <a:r>
              <a:rPr lang="fr-FR" smtClean="0"/>
              <a:t> </a:t>
            </a:r>
            <a:r>
              <a:rPr lang="fr-FR" sz="1200" kern="1200" dirty="0" smtClean="0">
                <a:solidFill>
                  <a:schemeClr val="tx1"/>
                </a:solidFill>
                <a:latin typeface="Arial" charset="0"/>
              </a:rPr>
              <a:t>-</a:t>
            </a:r>
            <a:r>
              <a:rPr lang="fr-FR" smtClean="0"/>
              <a:t> Démarrage de l'ordinateur</a:t>
            </a:r>
            <a:endParaRPr lang="fr-FR" sz="1200" dirty="0" smtClean="0">
              <a:latin typeface="Arial" charset="0"/>
            </a:endParaRPr>
          </a:p>
          <a:p>
            <a:pPr>
              <a:lnSpc>
                <a:spcPct val="80000"/>
              </a:lnSpc>
              <a:buFontTx/>
              <a:buNone/>
            </a:pPr>
            <a:r>
              <a:rPr lang="fr-FR" dirty="0" smtClean="0">
                <a:latin typeface="Arial" charset="0"/>
              </a:rPr>
              <a:t>3.2.2 - Configuration du BIOS et de l'UEFI</a:t>
            </a:r>
            <a:endParaRPr lang="fr-FR" dirty="0"/>
          </a:p>
        </p:txBody>
      </p:sp>
    </p:spTree>
    <p:extLst>
      <p:ext uri="{BB962C8B-B14F-4D97-AF65-F5344CB8AC3E}">
        <p14:creationId xmlns:p14="http://schemas.microsoft.com/office/powerpoint/2010/main" val="3538323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sz="1200" kern="1200" dirty="0" smtClean="0">
                <a:solidFill>
                  <a:schemeClr val="tx1"/>
                </a:solidFill>
                <a:latin typeface="Arial" charset="0"/>
              </a:rPr>
              <a:t>3.2</a:t>
            </a:r>
            <a:r>
              <a:rPr lang="fr-FR" smtClean="0"/>
              <a:t> </a:t>
            </a:r>
            <a:r>
              <a:rPr lang="fr-FR" sz="1200" kern="1200" dirty="0" smtClean="0">
                <a:solidFill>
                  <a:schemeClr val="tx1"/>
                </a:solidFill>
                <a:latin typeface="Arial" charset="0"/>
              </a:rPr>
              <a:t>-</a:t>
            </a:r>
            <a:r>
              <a:rPr lang="fr-FR" smtClean="0"/>
              <a:t> Démarrage de l'ordinateur</a:t>
            </a:r>
            <a:endParaRPr lang="fr-FR" sz="1200" dirty="0" smtClean="0">
              <a:latin typeface="Arial" charset="0"/>
            </a:endParaRPr>
          </a:p>
          <a:p>
            <a:pPr>
              <a:lnSpc>
                <a:spcPct val="80000"/>
              </a:lnSpc>
              <a:buFontTx/>
              <a:buNone/>
            </a:pPr>
            <a:r>
              <a:rPr lang="fr-FR" dirty="0" smtClean="0">
                <a:latin typeface="Arial" charset="0"/>
              </a:rPr>
              <a:t>3.2.2 - Configuration du BIOS et de l'UEFI (suite)</a:t>
            </a:r>
            <a:endParaRPr lang="fr-FR" dirty="0"/>
          </a:p>
        </p:txBody>
      </p:sp>
    </p:spTree>
    <p:extLst>
      <p:ext uri="{BB962C8B-B14F-4D97-AF65-F5344CB8AC3E}">
        <p14:creationId xmlns:p14="http://schemas.microsoft.com/office/powerpoint/2010/main" val="2661008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sz="1200" kern="1200" dirty="0" smtClean="0">
                <a:solidFill>
                  <a:schemeClr val="tx1"/>
                </a:solidFill>
                <a:latin typeface="Arial" charset="0"/>
              </a:rPr>
              <a:t>3.2</a:t>
            </a:r>
            <a:r>
              <a:rPr lang="fr-FR" smtClean="0"/>
              <a:t> </a:t>
            </a:r>
            <a:r>
              <a:rPr lang="fr-FR" sz="1200" kern="1200" dirty="0" smtClean="0">
                <a:solidFill>
                  <a:schemeClr val="tx1"/>
                </a:solidFill>
                <a:latin typeface="Arial" charset="0"/>
              </a:rPr>
              <a:t>-</a:t>
            </a:r>
            <a:r>
              <a:rPr lang="fr-FR" smtClean="0"/>
              <a:t> Démarrage de l'ordinateur</a:t>
            </a:r>
            <a:endParaRPr lang="fr-FR" sz="1200" dirty="0" smtClean="0">
              <a:latin typeface="Arial" charset="0"/>
            </a:endParaRPr>
          </a:p>
          <a:p>
            <a:pPr>
              <a:lnSpc>
                <a:spcPct val="80000"/>
              </a:lnSpc>
              <a:buFontTx/>
              <a:buNone/>
            </a:pPr>
            <a:r>
              <a:rPr lang="fr-FR" dirty="0" smtClean="0">
                <a:latin typeface="Arial" charset="0"/>
              </a:rPr>
              <a:t>3.2.2 - Configuration du BIOS et de l'UEFI (suite)</a:t>
            </a:r>
            <a:endParaRPr lang="fr-FR" dirty="0"/>
          </a:p>
        </p:txBody>
      </p:sp>
    </p:spTree>
    <p:extLst>
      <p:ext uri="{BB962C8B-B14F-4D97-AF65-F5344CB8AC3E}">
        <p14:creationId xmlns:p14="http://schemas.microsoft.com/office/powerpoint/2010/main" val="3552364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28</a:t>
            </a:fld>
            <a:endParaRPr lang="fr-FR"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fr-FR" b="0" dirty="0" smtClean="0"/>
              <a:t>Cisco Networking Academy Program</a:t>
            </a:r>
          </a:p>
          <a:p>
            <a:pPr>
              <a:buFontTx/>
              <a:buNone/>
            </a:pPr>
            <a:r>
              <a:rPr lang="fr-FR" b="0" dirty="0" smtClean="0"/>
              <a:t>IT Essentials</a:t>
            </a:r>
          </a:p>
          <a:p>
            <a:pPr>
              <a:buFontTx/>
              <a:buNone/>
            </a:pPr>
            <a:r>
              <a:rPr lang="fr-FR" smtClean="0"/>
              <a:t>Chapitre 3 : Assemblage d'un ordinateur</a:t>
            </a:r>
            <a:endParaRPr lang="fr-FR" b="0" dirty="0"/>
          </a:p>
        </p:txBody>
      </p:sp>
    </p:spTree>
    <p:extLst>
      <p:ext uri="{BB962C8B-B14F-4D97-AF65-F5344CB8AC3E}">
        <p14:creationId xmlns:p14="http://schemas.microsoft.com/office/powerpoint/2010/main" val="2633365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sz="1200" kern="1200" dirty="0" smtClean="0">
                <a:solidFill>
                  <a:schemeClr val="tx1"/>
                </a:solidFill>
                <a:latin typeface="Arial" charset="0"/>
              </a:rPr>
              <a:t>3.3</a:t>
            </a:r>
            <a:r>
              <a:rPr lang="fr-FR" smtClean="0"/>
              <a:t> </a:t>
            </a:r>
            <a:r>
              <a:rPr lang="fr-FR" sz="1200" kern="1200" dirty="0" smtClean="0">
                <a:solidFill>
                  <a:schemeClr val="tx1"/>
                </a:solidFill>
                <a:latin typeface="Arial" charset="0"/>
              </a:rPr>
              <a:t>-</a:t>
            </a:r>
            <a:r>
              <a:rPr lang="fr-FR" smtClean="0"/>
              <a:t> Mise à niveau et configuration d'un ordinateur</a:t>
            </a:r>
            <a:endParaRPr lang="fr-FR" sz="1200" dirty="0" smtClean="0">
              <a:latin typeface="Arial" charset="0"/>
            </a:endParaRPr>
          </a:p>
          <a:p>
            <a:pPr>
              <a:lnSpc>
                <a:spcPct val="80000"/>
              </a:lnSpc>
              <a:buFontTx/>
              <a:buNone/>
            </a:pPr>
            <a:r>
              <a:rPr lang="fr-FR" dirty="0" smtClean="0">
                <a:latin typeface="Arial" charset="0"/>
              </a:rPr>
              <a:t>3.3.1 -</a:t>
            </a:r>
            <a:r>
              <a:rPr lang="fr-FR" sz="1200" dirty="0" smtClean="0">
                <a:latin typeface="Arial" charset="0"/>
              </a:rPr>
              <a:t> Carte mère et composants associés</a:t>
            </a:r>
            <a:endParaRPr lang="fr-FR" dirty="0"/>
          </a:p>
        </p:txBody>
      </p:sp>
    </p:spTree>
    <p:extLst>
      <p:ext uri="{BB962C8B-B14F-4D97-AF65-F5344CB8AC3E}">
        <p14:creationId xmlns:p14="http://schemas.microsoft.com/office/powerpoint/2010/main" val="1657175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Grp="1" noChangeArrowheads="1"/>
          </p:cNvSpPr>
          <p:nvPr>
            <p:ph type="sldNum" sz="quarter" idx="5"/>
          </p:nvPr>
        </p:nvSpPr>
        <p:spPr/>
        <p:txBody>
          <a:bodyPr/>
          <a:lstStyle/>
          <a:p>
            <a:pPr>
              <a:defRPr/>
            </a:pPr>
            <a:fld id="{D897EDCD-494B-463B-94F5-50E6B57D71C3}" type="slidenum">
              <a:rPr lang="en-US" smtClean="0"/>
              <a:pPr>
                <a:defRPr/>
              </a:pPr>
              <a:t>3</a:t>
            </a:fld>
            <a:endParaRPr lang="fr-FR"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defTabSz="814388">
              <a:lnSpc>
                <a:spcPct val="90000"/>
              </a:lnSpc>
              <a:buNone/>
              <a:defRPr/>
            </a:pPr>
            <a:r>
              <a:rPr lang="fr-FR" sz="800" b="0" kern="0" dirty="0" smtClean="0">
                <a:solidFill>
                  <a:schemeClr val="bg1"/>
                </a:solidFill>
                <a:latin typeface="Arial" charset="0"/>
              </a:rPr>
              <a:t>Guide de planification ITE 6.0</a:t>
            </a:r>
          </a:p>
          <a:p>
            <a:pPr>
              <a:buFontTx/>
              <a:buNone/>
            </a:pPr>
            <a:r>
              <a:rPr lang="fr-FR" sz="1200" dirty="0" smtClean="0">
                <a:latin typeface="Arial" charset="0"/>
              </a:rPr>
              <a:t>Chapitre 3 : Assemblage d'un ordinateur</a:t>
            </a:r>
            <a:endParaRPr lang="fr-FR" b="0" dirty="0" smtClean="0"/>
          </a:p>
        </p:txBody>
      </p:sp>
    </p:spTree>
    <p:extLst>
      <p:ext uri="{BB962C8B-B14F-4D97-AF65-F5344CB8AC3E}">
        <p14:creationId xmlns:p14="http://schemas.microsoft.com/office/powerpoint/2010/main" val="55188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sz="1200" kern="1200" dirty="0" smtClean="0">
                <a:solidFill>
                  <a:schemeClr val="tx1"/>
                </a:solidFill>
                <a:latin typeface="Arial" charset="0"/>
              </a:rPr>
              <a:t>3.3</a:t>
            </a:r>
            <a:r>
              <a:rPr lang="fr-FR" smtClean="0"/>
              <a:t> </a:t>
            </a:r>
            <a:r>
              <a:rPr lang="fr-FR" sz="1200" kern="1200" dirty="0" smtClean="0">
                <a:solidFill>
                  <a:schemeClr val="tx1"/>
                </a:solidFill>
                <a:latin typeface="Arial" charset="0"/>
              </a:rPr>
              <a:t>-</a:t>
            </a:r>
            <a:r>
              <a:rPr lang="fr-FR" smtClean="0"/>
              <a:t> Mise à niveau et configuration d'un ordinateur</a:t>
            </a:r>
            <a:endParaRPr lang="fr-FR" sz="1200" dirty="0" smtClean="0">
              <a:latin typeface="Arial" charset="0"/>
            </a:endParaRPr>
          </a:p>
          <a:p>
            <a:pPr>
              <a:lnSpc>
                <a:spcPct val="80000"/>
              </a:lnSpc>
              <a:buFontTx/>
              <a:buNone/>
            </a:pPr>
            <a:r>
              <a:rPr lang="fr-FR" dirty="0" smtClean="0">
                <a:latin typeface="Arial" charset="0"/>
              </a:rPr>
              <a:t>3.3.1 -</a:t>
            </a:r>
            <a:r>
              <a:rPr lang="fr-FR" sz="1200" dirty="0" smtClean="0">
                <a:latin typeface="Arial" charset="0"/>
              </a:rPr>
              <a:t> Carte mère et composants associés (suite).</a:t>
            </a:r>
            <a:endParaRPr lang="fr-FR" dirty="0"/>
          </a:p>
        </p:txBody>
      </p:sp>
    </p:spTree>
    <p:extLst>
      <p:ext uri="{BB962C8B-B14F-4D97-AF65-F5344CB8AC3E}">
        <p14:creationId xmlns:p14="http://schemas.microsoft.com/office/powerpoint/2010/main" val="677602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sz="1200" kern="1200" dirty="0" smtClean="0">
                <a:solidFill>
                  <a:schemeClr val="tx1"/>
                </a:solidFill>
                <a:latin typeface="Arial" charset="0"/>
              </a:rPr>
              <a:t>3.3</a:t>
            </a:r>
            <a:r>
              <a:rPr lang="fr-FR" smtClean="0"/>
              <a:t> </a:t>
            </a:r>
            <a:r>
              <a:rPr lang="fr-FR" sz="1200" kern="1200" dirty="0" smtClean="0">
                <a:solidFill>
                  <a:schemeClr val="tx1"/>
                </a:solidFill>
                <a:latin typeface="Arial" charset="0"/>
              </a:rPr>
              <a:t>-</a:t>
            </a:r>
            <a:r>
              <a:rPr lang="fr-FR" smtClean="0"/>
              <a:t> Mise à niveau et configuration d'un ordinateur</a:t>
            </a:r>
            <a:endParaRPr lang="fr-FR" sz="1200" dirty="0" smtClean="0">
              <a:latin typeface="Arial" charset="0"/>
            </a:endParaRPr>
          </a:p>
          <a:p>
            <a:pPr>
              <a:lnSpc>
                <a:spcPct val="80000"/>
              </a:lnSpc>
              <a:buFontTx/>
              <a:buNone/>
            </a:pPr>
            <a:r>
              <a:rPr lang="fr-FR" dirty="0" smtClean="0">
                <a:latin typeface="Arial" charset="0"/>
              </a:rPr>
              <a:t>3.3.2 -</a:t>
            </a:r>
            <a:r>
              <a:rPr lang="fr-FR" sz="1200" dirty="0" smtClean="0">
                <a:latin typeface="Arial" charset="0"/>
              </a:rPr>
              <a:t> Périphériques de stockage</a:t>
            </a:r>
            <a:r>
              <a:rPr lang="fr-FR" dirty="0" smtClean="0">
                <a:latin typeface="Arial" charset="0"/>
              </a:rPr>
              <a:t> </a:t>
            </a:r>
            <a:endParaRPr lang="fr-FR" dirty="0"/>
          </a:p>
        </p:txBody>
      </p:sp>
    </p:spTree>
    <p:extLst>
      <p:ext uri="{BB962C8B-B14F-4D97-AF65-F5344CB8AC3E}">
        <p14:creationId xmlns:p14="http://schemas.microsoft.com/office/powerpoint/2010/main" val="2882034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sz="1200" kern="1200" dirty="0" smtClean="0">
                <a:solidFill>
                  <a:schemeClr val="tx1"/>
                </a:solidFill>
                <a:latin typeface="Arial" charset="0"/>
              </a:rPr>
              <a:t>3.3</a:t>
            </a:r>
            <a:r>
              <a:rPr lang="fr-FR" smtClean="0"/>
              <a:t> </a:t>
            </a:r>
            <a:r>
              <a:rPr lang="fr-FR" sz="1200" kern="1200" dirty="0" smtClean="0">
                <a:solidFill>
                  <a:schemeClr val="tx1"/>
                </a:solidFill>
                <a:latin typeface="Arial" charset="0"/>
              </a:rPr>
              <a:t>-</a:t>
            </a:r>
            <a:r>
              <a:rPr lang="fr-FR" smtClean="0"/>
              <a:t> Mise à niveau et configuration d'un ordinateur</a:t>
            </a:r>
            <a:endParaRPr lang="fr-FR" sz="1200" dirty="0" smtClean="0">
              <a:latin typeface="Arial" charset="0"/>
            </a:endParaRPr>
          </a:p>
          <a:p>
            <a:pPr>
              <a:lnSpc>
                <a:spcPct val="80000"/>
              </a:lnSpc>
              <a:buFontTx/>
              <a:buNone/>
            </a:pPr>
            <a:r>
              <a:rPr lang="fr-FR" dirty="0" smtClean="0">
                <a:latin typeface="Arial" charset="0"/>
              </a:rPr>
              <a:t>3.3.3 - Périphériques</a:t>
            </a:r>
            <a:endParaRPr lang="fr-FR" dirty="0"/>
          </a:p>
        </p:txBody>
      </p:sp>
    </p:spTree>
    <p:extLst>
      <p:ext uri="{BB962C8B-B14F-4D97-AF65-F5344CB8AC3E}">
        <p14:creationId xmlns:p14="http://schemas.microsoft.com/office/powerpoint/2010/main" val="4019457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33</a:t>
            </a:fld>
            <a:endParaRPr lang="fr-FR"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fr-FR" b="0" dirty="0" smtClean="0"/>
              <a:t>Cisco Networking Academy Program</a:t>
            </a:r>
          </a:p>
          <a:p>
            <a:pPr>
              <a:buFontTx/>
              <a:buNone/>
            </a:pPr>
            <a:r>
              <a:rPr lang="fr-FR" b="0" dirty="0" smtClean="0"/>
              <a:t>IT Essentials</a:t>
            </a:r>
          </a:p>
          <a:p>
            <a:pPr>
              <a:buFontTx/>
              <a:buNone/>
            </a:pPr>
            <a:r>
              <a:rPr lang="fr-FR" smtClean="0"/>
              <a:t>Chapitre 3 : Assemblage d'un ordinateur</a:t>
            </a:r>
            <a:endParaRPr lang="fr-FR" b="0" dirty="0"/>
          </a:p>
        </p:txBody>
      </p:sp>
    </p:spTree>
    <p:extLst>
      <p:ext uri="{BB962C8B-B14F-4D97-AF65-F5344CB8AC3E}">
        <p14:creationId xmlns:p14="http://schemas.microsoft.com/office/powerpoint/2010/main" val="2514990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sz="1200" kern="1200" dirty="0" smtClean="0">
                <a:solidFill>
                  <a:schemeClr val="tx1"/>
                </a:solidFill>
                <a:latin typeface="Arial" charset="0"/>
              </a:rPr>
              <a:t>2.3.1.1 - </a:t>
            </a:r>
            <a:r>
              <a:rPr lang="fr-FR" dirty="0" smtClean="0">
                <a:latin typeface="Arial" charset="0"/>
              </a:rPr>
              <a:t>Résumé</a:t>
            </a:r>
            <a:endParaRPr lang="fr-FR" dirty="0"/>
          </a:p>
        </p:txBody>
      </p:sp>
    </p:spTree>
    <p:extLst>
      <p:ext uri="{BB962C8B-B14F-4D97-AF65-F5344CB8AC3E}">
        <p14:creationId xmlns:p14="http://schemas.microsoft.com/office/powerpoint/2010/main" val="1014863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fr-FR"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fr-FR" sz="1200" kern="1200" dirty="0" smtClean="0">
                <a:solidFill>
                  <a:schemeClr val="tx1"/>
                </a:solidFill>
                <a:latin typeface="Arial" charset="0"/>
              </a:rPr>
              <a:t>2.3.1.1 - </a:t>
            </a:r>
            <a:r>
              <a:rPr lang="fr-FR" smtClean="0"/>
              <a:t>Résumé (suite)</a:t>
            </a:r>
            <a:endParaRPr lang="fr-FR" dirty="0"/>
          </a:p>
        </p:txBody>
      </p:sp>
    </p:spTree>
    <p:extLst>
      <p:ext uri="{BB962C8B-B14F-4D97-AF65-F5344CB8AC3E}">
        <p14:creationId xmlns:p14="http://schemas.microsoft.com/office/powerpoint/2010/main" val="288895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4CE0E46-7F05-B940-8356-5580BE265E49}" type="slidenum">
              <a:rPr lang="en-US" smtClean="0"/>
              <a:pPr>
                <a:defRPr/>
              </a:pPr>
              <a:t>36</a:t>
            </a:fld>
            <a:endParaRPr lang="fr-FR"/>
          </a:p>
        </p:txBody>
      </p:sp>
    </p:spTree>
    <p:extLst>
      <p:ext uri="{BB962C8B-B14F-4D97-AF65-F5344CB8AC3E}">
        <p14:creationId xmlns:p14="http://schemas.microsoft.com/office/powerpoint/2010/main" val="3917491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37</a:t>
            </a:fld>
            <a:endParaRPr lang="fr-FR"/>
          </a:p>
        </p:txBody>
      </p:sp>
    </p:spTree>
    <p:extLst>
      <p:ext uri="{BB962C8B-B14F-4D97-AF65-F5344CB8AC3E}">
        <p14:creationId xmlns:p14="http://schemas.microsoft.com/office/powerpoint/2010/main" val="1180992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38</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Nouveaux </a:t>
            </a:r>
            <a:r>
              <a:rPr lang="en-US" dirty="0" err="1" smtClean="0">
                <a:latin typeface="Arial" charset="0"/>
              </a:rPr>
              <a:t>termes</a:t>
            </a:r>
            <a:r>
              <a:rPr lang="en-US" dirty="0" smtClean="0">
                <a:latin typeface="Arial" charset="0"/>
              </a:rPr>
              <a:t>/</a:t>
            </a:r>
            <a:r>
              <a:rPr lang="en-US" dirty="0" err="1" smtClean="0">
                <a:latin typeface="Arial" charset="0"/>
              </a:rPr>
              <a:t>commandes</a:t>
            </a:r>
            <a:endParaRPr lang="en-US" dirty="0"/>
          </a:p>
        </p:txBody>
      </p:sp>
    </p:spTree>
    <p:extLst>
      <p:ext uri="{BB962C8B-B14F-4D97-AF65-F5344CB8AC3E}">
        <p14:creationId xmlns:p14="http://schemas.microsoft.com/office/powerpoint/2010/main" val="373516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fr-F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3782660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fr-F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1460063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fr-F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178440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fr-F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3368471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8</a:t>
            </a:fld>
            <a:endParaRPr lang="fr-FR" sz="800" b="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2635279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311D0035-3BE0-490C-B824-0AD9C41C2BAC}" type="slidenum">
              <a:rPr lang="en-US" sz="800" b="0"/>
              <a:pPr algn="r"/>
              <a:t>9</a:t>
            </a:fld>
            <a:endParaRPr lang="fr-FR" sz="800" b="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3649963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3657600"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fr-FR" sz="700">
                <a:solidFill>
                  <a:srgbClr val="D3D3D3"/>
                </a:solidFill>
              </a:rPr>
              <a:t>© 2007 - 2010, Cisco Systems, Inc. Tous droits réservés.</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fr-FR" sz="700">
                <a:solidFill>
                  <a:srgbClr val="D3D3D3"/>
                </a:solidFill>
              </a:rPr>
              <a:t>Document public de Cisco</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fr-FR" sz="700" dirty="0">
                <a:solidFill>
                  <a:srgbClr val="D3D3D3"/>
                </a:solidFill>
              </a:rPr>
              <a:t>ITE PC v4.1</a:t>
            </a:r>
          </a:p>
          <a:p>
            <a:pPr algn="l" defTabSz="814388">
              <a:lnSpc>
                <a:spcPct val="100000"/>
              </a:lnSpc>
            </a:pPr>
            <a:r>
              <a:rPr lang="fr-FR" sz="700" dirty="0">
                <a:solidFill>
                  <a:srgbClr val="D3D3D3"/>
                </a:solidFill>
              </a:rPr>
              <a:t>Chapitre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fr-FR"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3657600"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fr-FR" sz="700" dirty="0">
                <a:solidFill>
                  <a:srgbClr val="D3D3D3"/>
                </a:solidFill>
              </a:rPr>
              <a:t>© 2008 Cisco </a:t>
            </a:r>
            <a:r>
              <a:rPr lang="fr-FR" sz="700" dirty="0" err="1">
                <a:solidFill>
                  <a:srgbClr val="D3D3D3"/>
                </a:solidFill>
              </a:rPr>
              <a:t>Systems</a:t>
            </a:r>
            <a:r>
              <a:rPr lang="fr-FR" sz="700" dirty="0">
                <a:solidFill>
                  <a:srgbClr val="D3D3D3"/>
                </a:solidFill>
              </a:rPr>
              <a:t>, Inc. Tous droits réservés.</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fr-FR" sz="700">
                <a:solidFill>
                  <a:srgbClr val="D3D3D3"/>
                </a:solidFill>
              </a:rPr>
              <a:t>Informations confidentielles de Cisco</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fr-FR" sz="700">
                <a:solidFill>
                  <a:srgbClr val="D3D3D3"/>
                </a:solidFill>
              </a:rPr>
              <a:t>ID_présentation</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fr-FR"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smtClean="0"/>
              <a:t>Click to edit Master title style</a:t>
            </a:r>
            <a:endParaRPr lang="en-US"/>
          </a:p>
        </p:txBody>
      </p:sp>
      <p:sp>
        <p:nvSpPr>
          <p:cNvPr id="3" name="Content Placeholder 2"/>
          <p:cNvSpPr>
            <a:spLocks noGrp="1"/>
          </p:cNvSpPr>
          <p:nvPr>
            <p:ph idx="1"/>
          </p:nvPr>
        </p:nvSpPr>
        <p:spPr>
          <a:xfrm>
            <a:off x="655638" y="1687390"/>
            <a:ext cx="7940675" cy="4720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fr-FR" sz="700" dirty="0">
                <a:solidFill>
                  <a:srgbClr val="D3D3D3"/>
                </a:solidFill>
              </a:rPr>
              <a:t>ITE PC v4.1</a:t>
            </a:r>
          </a:p>
          <a:p>
            <a:pPr algn="l" defTabSz="814388">
              <a:lnSpc>
                <a:spcPct val="100000"/>
              </a:lnSpc>
            </a:pPr>
            <a:r>
              <a:rPr lang="fr-FR" sz="700" dirty="0">
                <a:solidFill>
                  <a:srgbClr val="D3D3D3"/>
                </a:solidFill>
              </a:rPr>
              <a:t>Chapitre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fr-FR"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3657600"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fr-FR" sz="700" dirty="0">
                <a:solidFill>
                  <a:srgbClr val="D3D3D3"/>
                </a:solidFill>
              </a:rPr>
              <a:t>© 2007 - 2010, Cisco </a:t>
            </a:r>
            <a:r>
              <a:rPr lang="fr-FR" sz="700" dirty="0" err="1">
                <a:solidFill>
                  <a:srgbClr val="D3D3D3"/>
                </a:solidFill>
              </a:rPr>
              <a:t>Systems</a:t>
            </a:r>
            <a:r>
              <a:rPr lang="fr-FR" sz="700" dirty="0">
                <a:solidFill>
                  <a:srgbClr val="D3D3D3"/>
                </a:solidFill>
              </a:rPr>
              <a:t>, Inc. Tous droits réservés.</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fr-FR" sz="700">
                <a:solidFill>
                  <a:srgbClr val="D3D3D3"/>
                </a:solidFill>
              </a:rPr>
              <a:t>Document public de Cisco</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fr-FR" sz="700">
                <a:solidFill>
                  <a:srgbClr val="D3D3D3"/>
                </a:solidFill>
              </a:rPr>
              <a:t>ID_présentation</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fr-FR"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3657600"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fr-FR" sz="700">
                <a:solidFill>
                  <a:srgbClr val="D3D3D3"/>
                </a:solidFill>
              </a:rPr>
              <a:t>© 2008 Cisco Systems, Inc. Tous droits réservés.</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fr-FR" sz="700">
                <a:solidFill>
                  <a:srgbClr val="D3D3D3"/>
                </a:solidFill>
              </a:rPr>
              <a:t>Informations confidentielles de Cisco</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community.netacad.net/"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49" y="2263775"/>
            <a:ext cx="3951757" cy="1481138"/>
          </a:xfrm>
        </p:spPr>
        <p:txBody>
          <a:bodyPr/>
          <a:lstStyle/>
          <a:p>
            <a:pPr eaLnBrk="1" hangingPunct="1"/>
            <a:r>
              <a:rPr lang="fr-FR" sz="2400" dirty="0" smtClean="0">
                <a:latin typeface="Arial" charset="0"/>
              </a:rPr>
              <a:t>Supports de l'instructeur</a:t>
            </a:r>
            <a:r>
              <a:t/>
            </a:r>
            <a:br/>
            <a:r>
              <a:rPr lang="fr-FR" sz="2400" dirty="0" smtClean="0">
                <a:latin typeface="Arial" charset="0"/>
              </a:rPr>
              <a:t>Chapitre 3 : Assemblage d'un ordinateur</a:t>
            </a:r>
            <a:endParaRPr lang="fr-FR"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fr-FR" dirty="0" smtClean="0">
                <a:latin typeface="Arial" charset="0"/>
              </a:rPr>
              <a:t>IT Essentials v6.0</a:t>
            </a:r>
            <a:endParaRPr lang="fr-FR" dirty="0">
              <a:latin typeface="Arial" charset="0"/>
            </a:endParaRPr>
          </a:p>
        </p:txBody>
      </p:sp>
    </p:spTree>
    <p:extLst>
      <p:ext uri="{BB962C8B-B14F-4D97-AF65-F5344CB8AC3E}">
        <p14:creationId xmlns:p14="http://schemas.microsoft.com/office/powerpoint/2010/main" val="2515264652"/>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pic>
        <p:nvPicPr>
          <p:cNvPr id="14339" name="Picture 100" descr="CNA_largo-onwhit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297878"/>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fr-FR" smtClean="0"/>
              <a:t>Chapitre 3 :</a:t>
            </a:r>
            <a:r>
              <a:t/>
            </a:r>
            <a:br/>
            <a:r>
              <a:rPr lang="fr-FR" smtClean="0"/>
              <a:t>Assemblage d'un ordinateur</a:t>
            </a:r>
            <a:endParaRPr lang="fr-FR" sz="24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fr-FR" dirty="0" smtClean="0">
                <a:latin typeface="Arial" charset="0"/>
              </a:rPr>
              <a:t>IT Essentials v6.0</a:t>
            </a:r>
            <a:endParaRPr lang="fr-FR" dirty="0">
              <a:latin typeface="Arial" charset="0"/>
            </a:endParaRP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fr-FR" smtClean="0"/>
              <a:t>Chapitre 3 - Sections et objectifs</a:t>
            </a:r>
          </a:p>
        </p:txBody>
      </p:sp>
      <p:sp>
        <p:nvSpPr>
          <p:cNvPr id="4099" name="Rectangle 34"/>
          <p:cNvSpPr>
            <a:spLocks noGrp="1" noChangeArrowheads="1"/>
          </p:cNvSpPr>
          <p:nvPr>
            <p:ph type="body" idx="4294967295"/>
          </p:nvPr>
        </p:nvSpPr>
        <p:spPr>
          <a:xfrm>
            <a:off x="655638" y="1828800"/>
            <a:ext cx="7940675" cy="4252259"/>
          </a:xfrm>
        </p:spPr>
        <p:txBody>
          <a:bodyPr/>
          <a:lstStyle/>
          <a:p>
            <a:pPr>
              <a:buFont typeface="Wingdings" charset="2"/>
              <a:buChar char="§"/>
            </a:pPr>
            <a:r>
              <a:rPr lang="fr-FR" sz="2000" dirty="0"/>
              <a:t>3.1 Assemblage de l'ordinateur</a:t>
            </a:r>
          </a:p>
          <a:p>
            <a:pPr lvl="1">
              <a:buFont typeface="Wingdings" charset="2"/>
              <a:buChar char="§"/>
            </a:pPr>
            <a:r>
              <a:rPr lang="fr-FR" dirty="0" smtClean="0"/>
              <a:t> </a:t>
            </a:r>
            <a:r>
              <a:rPr lang="fr-FR" sz="1600" dirty="0" smtClean="0"/>
              <a:t>Construction d'un ordinateur.</a:t>
            </a:r>
          </a:p>
          <a:p>
            <a:pPr>
              <a:buFont typeface="Wingdings" charset="2"/>
              <a:buChar char="§"/>
            </a:pPr>
            <a:r>
              <a:rPr lang="fr-FR" sz="2000" dirty="0" smtClean="0"/>
              <a:t>3.2 Démarrage de l'ordinateur</a:t>
            </a:r>
          </a:p>
          <a:p>
            <a:pPr lvl="1">
              <a:buFont typeface="Wingdings" charset="2"/>
              <a:buChar char="§"/>
            </a:pPr>
            <a:r>
              <a:rPr lang="fr-FR" dirty="0" smtClean="0"/>
              <a:t> </a:t>
            </a:r>
            <a:r>
              <a:rPr lang="fr-FR" sz="1600" dirty="0" smtClean="0"/>
              <a:t>Explication de la procédure de vérification des paramètres du BIOS et de l'UEFI.</a:t>
            </a:r>
          </a:p>
          <a:p>
            <a:pPr>
              <a:buFont typeface="Wingdings" charset="2"/>
              <a:buChar char="§"/>
            </a:pPr>
            <a:r>
              <a:rPr lang="fr-FR" sz="2000" dirty="0" smtClean="0"/>
              <a:t>3.3 Mise à niveau et configuration d'un ordinateur</a:t>
            </a:r>
          </a:p>
          <a:p>
            <a:pPr lvl="1">
              <a:buFont typeface="Wingdings" charset="2"/>
              <a:buChar char="§"/>
            </a:pPr>
            <a:r>
              <a:rPr lang="fr-FR" sz="1600" dirty="0" smtClean="0"/>
              <a:t> Explication </a:t>
            </a:r>
            <a:r>
              <a:rPr lang="fr-FR" sz="1600" dirty="0" smtClean="0"/>
              <a:t>de la procédure de mise à niveau des composants d'un système informatique afin de répondre aux exigences définies.</a:t>
            </a:r>
          </a:p>
          <a:p>
            <a:pPr>
              <a:buFont typeface="Wingdings" charset="2"/>
              <a:buChar char="§"/>
            </a:pPr>
            <a:r>
              <a:rPr lang="fr-FR" sz="2000" dirty="0" smtClean="0"/>
              <a:t>3.4 Résumé du chapitre</a:t>
            </a:r>
          </a:p>
          <a:p>
            <a:pPr lvl="1">
              <a:buFont typeface="Wingdings" charset="2"/>
              <a:buChar char="§"/>
            </a:pPr>
            <a:endParaRPr lang="fr-FR" sz="1600" dirty="0" smtClean="0"/>
          </a:p>
          <a:p>
            <a:pPr>
              <a:buFont typeface="Wingdings" charset="2"/>
              <a:buChar char="§"/>
            </a:pPr>
            <a:endParaRPr lang="fr-FR" sz="2000" dirty="0" smtClean="0"/>
          </a:p>
          <a:p>
            <a:pPr lvl="1">
              <a:buFont typeface="Wingdings" charset="2"/>
              <a:buChar char="§"/>
            </a:pPr>
            <a:endParaRPr lang="fr-FR" sz="1600" dirty="0"/>
          </a:p>
        </p:txBody>
      </p:sp>
    </p:spTree>
    <p:extLst>
      <p:ext uri="{BB962C8B-B14F-4D97-AF65-F5344CB8AC3E}">
        <p14:creationId xmlns:p14="http://schemas.microsoft.com/office/powerpoint/2010/main" val="1065710895"/>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fr-FR" sz="2400" dirty="0"/>
              <a:t>3.1 Assemblage de l'ordinateur</a:t>
            </a:r>
          </a:p>
        </p:txBody>
      </p:sp>
    </p:spTree>
    <p:extLst>
      <p:ext uri="{BB962C8B-B14F-4D97-AF65-F5344CB8AC3E}">
        <p14:creationId xmlns:p14="http://schemas.microsoft.com/office/powerpoint/2010/main" val="2753221210"/>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76969" y="4235446"/>
            <a:ext cx="2389055" cy="2071836"/>
          </a:xfrm>
          <a:prstGeom prst="rect">
            <a:avLst/>
          </a:prstGeom>
        </p:spPr>
      </p:pic>
      <p:sp>
        <p:nvSpPr>
          <p:cNvPr id="21505" name="Rectangle 2"/>
          <p:cNvSpPr>
            <a:spLocks noGrp="1" noChangeArrowheads="1"/>
          </p:cNvSpPr>
          <p:nvPr>
            <p:ph type="title"/>
          </p:nvPr>
        </p:nvSpPr>
        <p:spPr>
          <a:xfrm>
            <a:off x="193868" y="762692"/>
            <a:ext cx="8772157" cy="838200"/>
          </a:xfrm>
        </p:spPr>
        <p:txBody>
          <a:bodyPr/>
          <a:lstStyle/>
          <a:p>
            <a:pPr eaLnBrk="1" hangingPunct="1"/>
            <a:r>
              <a:rPr lang="fr-FR" sz="1800" dirty="0" smtClean="0">
                <a:latin typeface="Arial" charset="0"/>
              </a:rPr>
              <a:t>Assemblage de l'ordinateur</a:t>
            </a:r>
            <a:r>
              <a:rPr dirty="0"/>
              <a:t/>
            </a:r>
            <a:br>
              <a:rPr dirty="0"/>
            </a:br>
            <a:r>
              <a:rPr lang="fr-FR" sz="3000" dirty="0" smtClean="0">
                <a:latin typeface="Arial" charset="0"/>
              </a:rPr>
              <a:t>Ouverture du boîtier et connexion de l'alimentation</a:t>
            </a:r>
            <a:endParaRPr lang="fr-FR" sz="3000" dirty="0">
              <a:latin typeface="Arial" charset="0"/>
            </a:endParaRPr>
          </a:p>
        </p:txBody>
      </p:sp>
      <p:sp>
        <p:nvSpPr>
          <p:cNvPr id="2" name="Content Placeholder 1"/>
          <p:cNvSpPr>
            <a:spLocks noGrp="1"/>
          </p:cNvSpPr>
          <p:nvPr>
            <p:ph idx="1"/>
          </p:nvPr>
        </p:nvSpPr>
        <p:spPr>
          <a:xfrm>
            <a:off x="193868" y="1772720"/>
            <a:ext cx="6511732" cy="4902862"/>
          </a:xfrm>
        </p:spPr>
        <p:txBody>
          <a:bodyPr/>
          <a:lstStyle/>
          <a:p>
            <a:r>
              <a:rPr lang="fr-FR" sz="2000" dirty="0" smtClean="0"/>
              <a:t>Ouverture du boîtier</a:t>
            </a:r>
          </a:p>
          <a:p>
            <a:pPr marL="742950" lvl="1" indent="-285750">
              <a:buFont typeface="Arial" panose="020B0604020202020204" pitchFamily="34" charset="0"/>
              <a:buChar char="•"/>
            </a:pPr>
            <a:r>
              <a:rPr lang="fr-FR" sz="1600" dirty="0" smtClean="0"/>
              <a:t>Avant d'ouvrir le boîtier de l'ordinateur, préparez votre espace de travail.</a:t>
            </a:r>
          </a:p>
          <a:p>
            <a:pPr marL="742950" lvl="1" indent="-285750">
              <a:buFont typeface="Arial" panose="020B0604020202020204" pitchFamily="34" charset="0"/>
              <a:buChar char="•"/>
            </a:pPr>
            <a:r>
              <a:rPr lang="fr-FR" sz="1600" dirty="0"/>
              <a:t>Il existe également différentes méthodes d'ouverture des boîtiers.</a:t>
            </a:r>
          </a:p>
          <a:p>
            <a:pPr marL="742950" lvl="1" indent="-285750">
              <a:buFont typeface="Arial" panose="020B0604020202020204" pitchFamily="34" charset="0"/>
              <a:buChar char="•"/>
            </a:pPr>
            <a:r>
              <a:rPr lang="fr-FR" sz="1600" dirty="0" smtClean="0"/>
              <a:t>Consultez la documentation du boîtier d'ordinateur pour savoir comment l'ouvrir.</a:t>
            </a:r>
          </a:p>
          <a:p>
            <a:r>
              <a:rPr lang="fr-FR" sz="2000" dirty="0" smtClean="0"/>
              <a:t>Installation de l'alimentation</a:t>
            </a:r>
          </a:p>
          <a:p>
            <a:pPr marL="742950" lvl="1" indent="-285750">
              <a:buFont typeface="Arial" panose="020B0604020202020204" pitchFamily="34" charset="0"/>
              <a:buChar char="•"/>
            </a:pPr>
            <a:r>
              <a:rPr lang="fr-FR" sz="1600" dirty="0"/>
              <a:t>Les boîtiers modernes sont pourvus d'une zone réservée au bloc d'alimentation.</a:t>
            </a:r>
          </a:p>
          <a:p>
            <a:pPr marL="742950" lvl="1" indent="-285750">
              <a:buFont typeface="Arial" panose="020B0604020202020204" pitchFamily="34" charset="0"/>
              <a:buChar char="•"/>
            </a:pPr>
            <a:r>
              <a:rPr lang="fr-FR" sz="1600" dirty="0"/>
              <a:t>Pour plus d'informations, consultez les manuels du boîtier et du bloc d'alimentation.</a:t>
            </a:r>
          </a:p>
          <a:p>
            <a:pPr marL="742950" lvl="1" indent="-285750">
              <a:buFont typeface="Arial" panose="020B0604020202020204" pitchFamily="34" charset="0"/>
              <a:buChar char="•"/>
            </a:pPr>
            <a:r>
              <a:rPr lang="fr-FR" sz="1600" dirty="0"/>
              <a:t>Fixez l’alimentation au boîtier à l’aide des vis adéquates.</a:t>
            </a:r>
          </a:p>
          <a:p>
            <a:pPr marL="742950" lvl="1" indent="-285750">
              <a:buFont typeface="Arial" panose="020B0604020202020204" pitchFamily="34" charset="0"/>
              <a:buChar char="•"/>
            </a:pPr>
            <a:r>
              <a:rPr lang="fr-FR" sz="1600" dirty="0"/>
              <a:t>Assurez-vous que toutes les vis sont en place et serrées correctement.</a:t>
            </a:r>
          </a:p>
          <a:p>
            <a:pPr marL="742950" lvl="1" indent="-285750">
              <a:buFont typeface="Arial" panose="020B0604020202020204" pitchFamily="34" charset="0"/>
              <a:buChar char="•"/>
            </a:pPr>
            <a:r>
              <a:rPr lang="fr-FR" sz="1600" dirty="0"/>
              <a:t>Utilisez un serre-câble pour attacher soigneusement les câbles.</a:t>
            </a:r>
          </a:p>
          <a:p>
            <a:pPr marL="0" indent="0">
              <a:buNone/>
            </a:pPr>
            <a:endParaRPr lang="fr-FR" sz="2000" dirty="0" smtClean="0"/>
          </a:p>
          <a:p>
            <a:endParaRPr lang="fr-FR" sz="2000" dirty="0" smtClean="0"/>
          </a:p>
          <a:p>
            <a:endParaRPr lang="fr-FR" dirty="0"/>
          </a:p>
        </p:txBody>
      </p:sp>
    </p:spTree>
    <p:extLst>
      <p:ext uri="{BB962C8B-B14F-4D97-AF65-F5344CB8AC3E}">
        <p14:creationId xmlns:p14="http://schemas.microsoft.com/office/powerpoint/2010/main" val="1534168903"/>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63575" y="4077050"/>
            <a:ext cx="3802449" cy="2402059"/>
          </a:xfrm>
          <a:prstGeom prst="rect">
            <a:avLst/>
          </a:prstGeom>
        </p:spPr>
      </p:pic>
      <p:sp>
        <p:nvSpPr>
          <p:cNvPr id="21505" name="Rectangle 2"/>
          <p:cNvSpPr>
            <a:spLocks noGrp="1" noChangeArrowheads="1"/>
          </p:cNvSpPr>
          <p:nvPr>
            <p:ph type="title"/>
          </p:nvPr>
        </p:nvSpPr>
        <p:spPr/>
        <p:txBody>
          <a:bodyPr/>
          <a:lstStyle/>
          <a:p>
            <a:pPr eaLnBrk="1" hangingPunct="1"/>
            <a:r>
              <a:rPr lang="fr-FR" sz="1800" dirty="0" smtClean="0"/>
              <a:t>Assemblage de l'ordinateur</a:t>
            </a:r>
            <a:r>
              <a:rPr dirty="0"/>
              <a:t/>
            </a:r>
            <a:br>
              <a:rPr dirty="0"/>
            </a:br>
            <a:r>
              <a:rPr lang="fr-FR" dirty="0" smtClean="0"/>
              <a:t>Installation de la carte mère</a:t>
            </a:r>
            <a:endParaRPr lang="fr-FR" sz="3000" dirty="0">
              <a:latin typeface="Arial" charset="0"/>
            </a:endParaRPr>
          </a:p>
        </p:txBody>
      </p:sp>
      <p:sp>
        <p:nvSpPr>
          <p:cNvPr id="2" name="Content Placeholder 1"/>
          <p:cNvSpPr>
            <a:spLocks noGrp="1"/>
          </p:cNvSpPr>
          <p:nvPr>
            <p:ph idx="1"/>
          </p:nvPr>
        </p:nvSpPr>
        <p:spPr>
          <a:xfrm>
            <a:off x="193869" y="1404419"/>
            <a:ext cx="5063932" cy="5074689"/>
          </a:xfrm>
        </p:spPr>
        <p:txBody>
          <a:bodyPr/>
          <a:lstStyle/>
          <a:p>
            <a:r>
              <a:rPr lang="fr-FR" sz="2000" dirty="0" smtClean="0"/>
              <a:t>Installation du processeur et de l'ensemble dissipateur thermique/ventilateur</a:t>
            </a:r>
          </a:p>
          <a:p>
            <a:pPr marL="742950" lvl="1" indent="-285750">
              <a:buFont typeface="Arial" panose="020B0604020202020204" pitchFamily="34" charset="0"/>
              <a:buChar char="•"/>
            </a:pPr>
            <a:r>
              <a:rPr lang="fr-FR" sz="1600" dirty="0" smtClean="0"/>
              <a:t>Installez le processeur et l'ensemble dissipateur thermique/ventilateur sur la carte mère avant que celle-ci soit placée dans le boîtier de l'ordinateur.</a:t>
            </a:r>
          </a:p>
          <a:p>
            <a:pPr marL="742950" lvl="1" indent="-285750">
              <a:buFont typeface="Arial" panose="020B0604020202020204" pitchFamily="34" charset="0"/>
              <a:buChar char="•"/>
            </a:pPr>
            <a:r>
              <a:rPr lang="fr-FR" sz="1600" dirty="0"/>
              <a:t>Le processeur et la carte mère sont des composants extrêmement sensibles aux décharges électrostatiques.</a:t>
            </a:r>
          </a:p>
          <a:p>
            <a:pPr marL="742950" lvl="1" indent="-285750">
              <a:buFont typeface="Arial" panose="020B0604020202020204" pitchFamily="34" charset="0"/>
              <a:buChar char="•"/>
            </a:pPr>
            <a:r>
              <a:rPr lang="fr-FR" sz="1600" dirty="0" smtClean="0"/>
              <a:t>Utilisez les repères sur le processeur et la carte mère pour aligner et installer correctement le processeur.</a:t>
            </a:r>
          </a:p>
          <a:p>
            <a:pPr marL="742950" lvl="1" indent="-285750">
              <a:buFont typeface="Arial" panose="020B0604020202020204" pitchFamily="34" charset="0"/>
              <a:buChar char="•"/>
            </a:pPr>
            <a:r>
              <a:rPr lang="fr-FR" sz="1600" dirty="0" smtClean="0"/>
              <a:t>La pâte thermique permet de dissiper la chaleur du processeur et son utilisation est donc vivement recommandée.</a:t>
            </a:r>
          </a:p>
          <a:p>
            <a:pPr marL="742950" lvl="1" indent="-285750">
              <a:buFont typeface="Arial" panose="020B0604020202020204" pitchFamily="34" charset="0"/>
              <a:buChar char="•"/>
            </a:pPr>
            <a:r>
              <a:rPr lang="fr-FR" sz="1600" dirty="0" smtClean="0"/>
              <a:t>Les dissipateurs thermiques et les ventilateurs doivent également être correctement alignés pour une installation réussie.</a:t>
            </a:r>
            <a:endParaRPr lang="fr-FR" sz="2000" dirty="0" smtClean="0"/>
          </a:p>
          <a:p>
            <a:endParaRPr lang="fr-FR" sz="2000" dirty="0" smtClean="0"/>
          </a:p>
          <a:p>
            <a:endParaRPr lang="fr-FR" dirty="0"/>
          </a:p>
        </p:txBody>
      </p:sp>
    </p:spTree>
    <p:extLst>
      <p:ext uri="{BB962C8B-B14F-4D97-AF65-F5344CB8AC3E}">
        <p14:creationId xmlns:p14="http://schemas.microsoft.com/office/powerpoint/2010/main" val="471943140"/>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914238" y="4551255"/>
            <a:ext cx="3051785" cy="1927854"/>
          </a:xfrm>
          <a:prstGeom prst="rect">
            <a:avLst/>
          </a:prstGeom>
        </p:spPr>
      </p:pic>
      <p:sp>
        <p:nvSpPr>
          <p:cNvPr id="21505" name="Rectangle 2"/>
          <p:cNvSpPr>
            <a:spLocks noGrp="1" noChangeArrowheads="1"/>
          </p:cNvSpPr>
          <p:nvPr>
            <p:ph type="title"/>
          </p:nvPr>
        </p:nvSpPr>
        <p:spPr/>
        <p:txBody>
          <a:bodyPr/>
          <a:lstStyle/>
          <a:p>
            <a:pPr eaLnBrk="1" hangingPunct="1"/>
            <a:r>
              <a:rPr lang="fr-FR" sz="1600" dirty="0" smtClean="0"/>
              <a:t>Assemblage de l'ordinateur</a:t>
            </a:r>
            <a:r>
              <a:rPr dirty="0"/>
              <a:t/>
            </a:r>
            <a:br>
              <a:rPr dirty="0"/>
            </a:br>
            <a:r>
              <a:rPr lang="fr-FR" dirty="0" smtClean="0"/>
              <a:t>Installation de la carte mère (suite)</a:t>
            </a:r>
            <a:endParaRPr lang="fr-FR" sz="3000" dirty="0">
              <a:latin typeface="Arial" charset="0"/>
            </a:endParaRPr>
          </a:p>
        </p:txBody>
      </p:sp>
      <p:sp>
        <p:nvSpPr>
          <p:cNvPr id="2" name="Content Placeholder 1"/>
          <p:cNvSpPr>
            <a:spLocks noGrp="1"/>
          </p:cNvSpPr>
          <p:nvPr>
            <p:ph idx="1"/>
          </p:nvPr>
        </p:nvSpPr>
        <p:spPr>
          <a:xfrm>
            <a:off x="193869" y="1404419"/>
            <a:ext cx="5804260" cy="5074689"/>
          </a:xfrm>
        </p:spPr>
        <p:txBody>
          <a:bodyPr/>
          <a:lstStyle/>
          <a:p>
            <a:r>
              <a:rPr lang="fr-FR" sz="1800" dirty="0" smtClean="0"/>
              <a:t>Installation de la mémoire vive</a:t>
            </a:r>
          </a:p>
          <a:p>
            <a:pPr marL="628650" lvl="1" indent="-171450">
              <a:buFont typeface="Arial" panose="020B0604020202020204" pitchFamily="34" charset="0"/>
              <a:buChar char="•"/>
            </a:pPr>
            <a:r>
              <a:rPr lang="fr-FR" sz="1400" dirty="0"/>
              <a:t>Vous pouvez installer la mémoire vive (RAM) sur la carte mère avant de fixer cette dernière dans le boîtier de l'ordinateur.</a:t>
            </a:r>
          </a:p>
          <a:p>
            <a:pPr marL="628650" lvl="1" indent="-171450">
              <a:buFont typeface="Arial" panose="020B0604020202020204" pitchFamily="34" charset="0"/>
              <a:buChar char="•"/>
            </a:pPr>
            <a:r>
              <a:rPr lang="fr-FR" sz="1400" dirty="0"/>
              <a:t>La mémoire vive est un composant très sensible aux décharges électrostatiques.</a:t>
            </a:r>
          </a:p>
          <a:p>
            <a:pPr marL="628650" lvl="1" indent="-171450">
              <a:buFont typeface="Arial" panose="020B0604020202020204" pitchFamily="34" charset="0"/>
              <a:buChar char="•"/>
            </a:pPr>
            <a:r>
              <a:rPr lang="fr-FR" sz="1400" dirty="0" smtClean="0"/>
              <a:t>Pour plus d'informations sur l'installation de la mémoire vive, consultez la documentation fournie avec la carte mère et la mémoire vive.</a:t>
            </a:r>
          </a:p>
          <a:p>
            <a:pPr marL="628650" lvl="1" indent="-171450">
              <a:buFont typeface="Arial" panose="020B0604020202020204" pitchFamily="34" charset="0"/>
              <a:buChar char="•"/>
            </a:pPr>
            <a:r>
              <a:rPr lang="fr-FR" sz="1400" dirty="0" smtClean="0"/>
              <a:t>La mémoire vive est conçue pour être installée dans un sens. Il est essentiel de vérifier les repères avant d'appliquer une pression.</a:t>
            </a:r>
            <a:endParaRPr lang="fr-FR" sz="1400" dirty="0"/>
          </a:p>
          <a:p>
            <a:r>
              <a:rPr lang="fr-FR" sz="1800" dirty="0" smtClean="0"/>
              <a:t>Installation de la carte mère</a:t>
            </a:r>
          </a:p>
          <a:p>
            <a:pPr marL="628650" lvl="1" indent="-171450">
              <a:buFont typeface="Arial" panose="020B0604020202020204" pitchFamily="34" charset="0"/>
              <a:buChar char="•"/>
            </a:pPr>
            <a:r>
              <a:rPr lang="fr-FR" sz="1400" dirty="0" smtClean="0"/>
              <a:t>Une fois le processeur, le dissipateur thermique, le ventilateur et la mémoire vive installés sur la carte mère, celle-ci peut être installée dans le boîtier.</a:t>
            </a:r>
            <a:endParaRPr lang="fr-FR" sz="1400" dirty="0"/>
          </a:p>
          <a:p>
            <a:pPr marL="628650" lvl="1" indent="-171450">
              <a:buFont typeface="Arial" panose="020B0604020202020204" pitchFamily="34" charset="0"/>
              <a:buChar char="•"/>
            </a:pPr>
            <a:r>
              <a:rPr lang="fr-FR" sz="1400" dirty="0" smtClean="0"/>
              <a:t>Utilisez les entretoises en plastique appropriées pour installer correctement la carte mère dans le boîtier et éviter les courts-circuits.</a:t>
            </a:r>
          </a:p>
          <a:p>
            <a:pPr marL="628650" lvl="1" indent="-171450">
              <a:buFont typeface="Arial" panose="020B0604020202020204" pitchFamily="34" charset="0"/>
              <a:buChar char="•"/>
            </a:pPr>
            <a:r>
              <a:rPr lang="fr-FR" sz="1400" dirty="0" smtClean="0"/>
              <a:t>Les connecteurs d'E/S situés à l'arrière de la carte mère doivent être alignés sur les ouvertures de la plaque d'E/S.</a:t>
            </a:r>
          </a:p>
          <a:p>
            <a:pPr marL="628650" lvl="1" indent="-171450">
              <a:buFont typeface="Arial" panose="020B0604020202020204" pitchFamily="34" charset="0"/>
              <a:buChar char="•"/>
            </a:pPr>
            <a:endParaRPr lang="fr-FR" sz="1400" dirty="0" smtClean="0"/>
          </a:p>
          <a:p>
            <a:endParaRPr lang="fr-FR" sz="1400" dirty="0" smtClean="0"/>
          </a:p>
          <a:p>
            <a:endParaRPr lang="fr-FR" sz="1400" dirty="0"/>
          </a:p>
        </p:txBody>
      </p:sp>
    </p:spTree>
    <p:extLst>
      <p:ext uri="{BB962C8B-B14F-4D97-AF65-F5344CB8AC3E}">
        <p14:creationId xmlns:p14="http://schemas.microsoft.com/office/powerpoint/2010/main" val="2648292067"/>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800792"/>
            <a:ext cx="8772157" cy="838200"/>
          </a:xfrm>
        </p:spPr>
        <p:txBody>
          <a:bodyPr/>
          <a:lstStyle/>
          <a:p>
            <a:pPr eaLnBrk="1" hangingPunct="1"/>
            <a:r>
              <a:rPr lang="fr-FR" sz="1800" dirty="0" smtClean="0"/>
              <a:t>Assemblage de l'ordinateur</a:t>
            </a:r>
            <a:r>
              <a:rPr dirty="0"/>
              <a:t/>
            </a:r>
            <a:br>
              <a:rPr dirty="0"/>
            </a:br>
            <a:r>
              <a:rPr lang="fr-FR" dirty="0" smtClean="0"/>
              <a:t>Installation du disque dur et des lecteurs optiques</a:t>
            </a:r>
            <a:endParaRPr lang="fr-FR" sz="3000" dirty="0">
              <a:latin typeface="Arial" charset="0"/>
            </a:endParaRPr>
          </a:p>
        </p:txBody>
      </p:sp>
      <p:sp>
        <p:nvSpPr>
          <p:cNvPr id="2" name="Content Placeholder 1"/>
          <p:cNvSpPr>
            <a:spLocks noGrp="1"/>
          </p:cNvSpPr>
          <p:nvPr>
            <p:ph idx="1"/>
          </p:nvPr>
        </p:nvSpPr>
        <p:spPr>
          <a:xfrm>
            <a:off x="193868" y="1810820"/>
            <a:ext cx="5619703" cy="4902862"/>
          </a:xfrm>
        </p:spPr>
        <p:txBody>
          <a:bodyPr/>
          <a:lstStyle/>
          <a:p>
            <a:r>
              <a:rPr lang="fr-FR" sz="2000" dirty="0" smtClean="0"/>
              <a:t>Installation du disque dur interne</a:t>
            </a:r>
          </a:p>
          <a:p>
            <a:pPr marL="742950" lvl="1" indent="-285750">
              <a:buFont typeface="Arial" panose="020B0604020202020204" pitchFamily="34" charset="0"/>
              <a:buChar char="•"/>
            </a:pPr>
            <a:r>
              <a:rPr lang="fr-FR" sz="1600" dirty="0" smtClean="0"/>
              <a:t>Les disques durs internes prennent place dans les baies de disque vides situées à l'intérieur du boîtier.</a:t>
            </a:r>
          </a:p>
          <a:p>
            <a:pPr marL="742950" lvl="1" indent="-285750">
              <a:buFont typeface="Arial" panose="020B0604020202020204" pitchFamily="34" charset="0"/>
              <a:buChar char="•"/>
            </a:pPr>
            <a:r>
              <a:rPr lang="fr-FR" sz="1600" dirty="0" smtClean="0"/>
              <a:t>La baie vide doit correspondre à la taille du disque dur.</a:t>
            </a:r>
          </a:p>
          <a:p>
            <a:pPr marL="742950" lvl="1" indent="-285750">
              <a:buFont typeface="Arial" panose="020B0604020202020204" pitchFamily="34" charset="0"/>
              <a:buChar char="•"/>
            </a:pPr>
            <a:r>
              <a:rPr lang="fr-FR" sz="1600" dirty="0" smtClean="0"/>
              <a:t>Laissez de l'espace entre les disques et lecteurs lorsque vous en installez plusieurs.</a:t>
            </a:r>
          </a:p>
          <a:p>
            <a:pPr marL="742950" lvl="1" indent="-285750">
              <a:buFont typeface="Arial" panose="020B0604020202020204" pitchFamily="34" charset="0"/>
              <a:buChar char="•"/>
            </a:pPr>
            <a:r>
              <a:rPr lang="fr-FR" sz="1600" dirty="0" smtClean="0"/>
              <a:t>La plaque métallique du disque dur doit être orientée vers le haut pour permettre une meilleure dissipation thermique.</a:t>
            </a:r>
          </a:p>
          <a:p>
            <a:r>
              <a:rPr lang="fr-FR" sz="2000" dirty="0"/>
              <a:t>Installation du lecteur optique</a:t>
            </a:r>
          </a:p>
          <a:p>
            <a:pPr marL="742950" lvl="1" indent="-285750">
              <a:buFont typeface="Arial" panose="020B0604020202020204" pitchFamily="34" charset="0"/>
              <a:buChar char="•"/>
            </a:pPr>
            <a:r>
              <a:rPr lang="fr-FR" sz="1600" dirty="0"/>
              <a:t>Il occupe généralement une baie de disque de 5,25 pouces (13,34 cm).</a:t>
            </a:r>
          </a:p>
          <a:p>
            <a:pPr marL="742950" lvl="1" indent="-285750">
              <a:buFont typeface="Arial" panose="020B0604020202020204" pitchFamily="34" charset="0"/>
              <a:buChar char="•"/>
            </a:pPr>
            <a:r>
              <a:rPr lang="fr-FR" sz="1600" dirty="0"/>
              <a:t>L'accès aux lecteurs optiques s'effectue par l'avant du boîtier.</a:t>
            </a:r>
          </a:p>
        </p:txBody>
      </p:sp>
      <p:pic>
        <p:nvPicPr>
          <p:cNvPr id="4" name="Picture 3"/>
          <p:cNvPicPr>
            <a:picLocks noChangeAspect="1"/>
          </p:cNvPicPr>
          <p:nvPr/>
        </p:nvPicPr>
        <p:blipFill>
          <a:blip r:embed="rId3"/>
          <a:stretch>
            <a:fillRect/>
          </a:stretch>
        </p:blipFill>
        <p:spPr>
          <a:xfrm>
            <a:off x="5647197" y="3196205"/>
            <a:ext cx="3318828" cy="3102687"/>
          </a:xfrm>
          <a:prstGeom prst="rect">
            <a:avLst/>
          </a:prstGeom>
        </p:spPr>
      </p:pic>
    </p:spTree>
    <p:extLst>
      <p:ext uri="{BB962C8B-B14F-4D97-AF65-F5344CB8AC3E}">
        <p14:creationId xmlns:p14="http://schemas.microsoft.com/office/powerpoint/2010/main" val="576960481"/>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35024" y="3389152"/>
            <a:ext cx="2431000" cy="2610658"/>
          </a:xfrm>
          <a:prstGeom prst="rect">
            <a:avLst/>
          </a:prstGeom>
        </p:spPr>
      </p:pic>
      <p:sp>
        <p:nvSpPr>
          <p:cNvPr id="21505" name="Rectangle 2"/>
          <p:cNvSpPr>
            <a:spLocks noGrp="1" noChangeArrowheads="1"/>
          </p:cNvSpPr>
          <p:nvPr>
            <p:ph type="title"/>
          </p:nvPr>
        </p:nvSpPr>
        <p:spPr/>
        <p:txBody>
          <a:bodyPr/>
          <a:lstStyle/>
          <a:p>
            <a:pPr eaLnBrk="1" hangingPunct="1"/>
            <a:r>
              <a:rPr lang="fr-FR" sz="1800" dirty="0" smtClean="0"/>
              <a:t>Assemblage de l'ordinateur</a:t>
            </a:r>
            <a:r>
              <a:rPr dirty="0"/>
              <a:t/>
            </a:r>
            <a:br>
              <a:rPr dirty="0"/>
            </a:br>
            <a:r>
              <a:rPr lang="fr-FR" dirty="0" smtClean="0"/>
              <a:t>Installation des cartes d'extension</a:t>
            </a:r>
            <a:endParaRPr lang="fr-FR" sz="3000" dirty="0">
              <a:latin typeface="Arial" charset="0"/>
            </a:endParaRPr>
          </a:p>
        </p:txBody>
      </p:sp>
      <p:sp>
        <p:nvSpPr>
          <p:cNvPr id="2" name="Content Placeholder 1"/>
          <p:cNvSpPr>
            <a:spLocks noGrp="1"/>
          </p:cNvSpPr>
          <p:nvPr>
            <p:ph idx="1"/>
          </p:nvPr>
        </p:nvSpPr>
        <p:spPr>
          <a:xfrm>
            <a:off x="193867" y="1404420"/>
            <a:ext cx="6341157" cy="5034480"/>
          </a:xfrm>
        </p:spPr>
        <p:txBody>
          <a:bodyPr/>
          <a:lstStyle/>
          <a:p>
            <a:r>
              <a:rPr lang="fr-FR" sz="1800" dirty="0" smtClean="0"/>
              <a:t>Types de cartes d'extension</a:t>
            </a:r>
          </a:p>
          <a:p>
            <a:pPr marL="628650" lvl="1" indent="-171450">
              <a:buFont typeface="Arial" panose="020B0604020202020204" pitchFamily="34" charset="0"/>
              <a:buChar char="•"/>
            </a:pPr>
            <a:r>
              <a:rPr lang="fr-FR" sz="1400" dirty="0"/>
              <a:t>Voici quelques exemples de cartes d'extension : vidéo, Ethernet et réseau sans fil, son, tuner TV, acquisition vidéo, ports externes tels qu'USB, FireWire, Thunderbolt…</a:t>
            </a:r>
          </a:p>
          <a:p>
            <a:pPr marL="628650" lvl="1" indent="-171450">
              <a:buFont typeface="Arial" panose="020B0604020202020204" pitchFamily="34" charset="0"/>
              <a:buChar char="•"/>
            </a:pPr>
            <a:r>
              <a:rPr lang="fr-FR" sz="1400" dirty="0"/>
              <a:t>PCI et PCIe sont deux types de connecteurs utilisés couramment pour les cartes d'extension.</a:t>
            </a:r>
          </a:p>
          <a:p>
            <a:r>
              <a:rPr lang="fr-FR" sz="1800" dirty="0" smtClean="0"/>
              <a:t>Installation d'une carte réseau sans fil</a:t>
            </a:r>
          </a:p>
          <a:p>
            <a:pPr marL="628650" lvl="1" indent="-171450">
              <a:buFont typeface="Arial" panose="020B0604020202020204" pitchFamily="34" charset="0"/>
              <a:buChar char="•"/>
            </a:pPr>
            <a:r>
              <a:rPr lang="fr-FR" sz="1400" dirty="0" smtClean="0"/>
              <a:t>Une carte sans fil utilise généralement un emplacement d'extension PCI ou PCIe, ou un connecteur USB.</a:t>
            </a:r>
          </a:p>
          <a:p>
            <a:pPr marL="628650" lvl="1" indent="-171450">
              <a:buFont typeface="Arial" panose="020B0604020202020204" pitchFamily="34" charset="0"/>
              <a:buChar char="•"/>
            </a:pPr>
            <a:r>
              <a:rPr lang="fr-FR" sz="1400" dirty="0" smtClean="0"/>
              <a:t>Recherchez un emplacement d'extension libre et suivez les instructions du fabricant pour une installation correcte.</a:t>
            </a:r>
          </a:p>
          <a:p>
            <a:r>
              <a:rPr lang="fr-FR" sz="1800" dirty="0"/>
              <a:t>Installation d'une carte vidéo</a:t>
            </a:r>
          </a:p>
          <a:p>
            <a:pPr marL="628650" lvl="1" indent="-171450">
              <a:buFont typeface="Arial" panose="020B0604020202020204" pitchFamily="34" charset="0"/>
              <a:buChar char="•"/>
            </a:pPr>
            <a:r>
              <a:rPr lang="fr-FR" sz="1400" dirty="0" smtClean="0"/>
              <a:t>Ce type de carte utilise généralement un emplacement d'extension PCI, AGP ou PCIe.</a:t>
            </a:r>
            <a:endParaRPr lang="fr-FR" sz="1400" dirty="0"/>
          </a:p>
          <a:p>
            <a:pPr marL="628650" lvl="1" indent="-171450">
              <a:buFont typeface="Arial" panose="020B0604020202020204" pitchFamily="34" charset="0"/>
              <a:buChar char="•"/>
            </a:pPr>
            <a:r>
              <a:rPr lang="fr-FR" sz="1400" dirty="0" smtClean="0"/>
              <a:t>De nombreuses cartes vidéo nécessitent une alimentation externe.</a:t>
            </a:r>
          </a:p>
          <a:p>
            <a:pPr marL="628650" lvl="1" indent="-171450">
              <a:buFont typeface="Arial" panose="020B0604020202020204" pitchFamily="34" charset="0"/>
              <a:buChar char="•"/>
            </a:pPr>
            <a:r>
              <a:rPr lang="fr-FR" sz="1400" dirty="0" smtClean="0"/>
              <a:t>Les cartes vidéo modernes occupent davantage d'espace à l'intérieur du boîtier en raison de leurs systèmes de refroidissement. Il convient donc de prévoir de l'espace supplémentaire.</a:t>
            </a:r>
          </a:p>
          <a:p>
            <a:endParaRPr lang="fr-FR" sz="1400" dirty="0"/>
          </a:p>
        </p:txBody>
      </p:sp>
    </p:spTree>
    <p:extLst>
      <p:ext uri="{BB962C8B-B14F-4D97-AF65-F5344CB8AC3E}">
        <p14:creationId xmlns:p14="http://schemas.microsoft.com/office/powerpoint/2010/main" val="542162662"/>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fr-FR" sz="1800" dirty="0" smtClean="0"/>
              <a:t>Assemblage de l'ordinateur</a:t>
            </a:r>
            <a:r>
              <a:rPr dirty="0"/>
              <a:t/>
            </a:r>
            <a:br>
              <a:rPr dirty="0"/>
            </a:br>
            <a:r>
              <a:rPr lang="fr-FR" dirty="0" smtClean="0"/>
              <a:t>Installation des câbles</a:t>
            </a:r>
            <a:endParaRPr lang="fr-FR" sz="3000" dirty="0">
              <a:latin typeface="Arial" charset="0"/>
            </a:endParaRPr>
          </a:p>
        </p:txBody>
      </p:sp>
      <p:sp>
        <p:nvSpPr>
          <p:cNvPr id="2" name="Content Placeholder 1"/>
          <p:cNvSpPr>
            <a:spLocks noGrp="1"/>
          </p:cNvSpPr>
          <p:nvPr>
            <p:ph idx="1"/>
          </p:nvPr>
        </p:nvSpPr>
        <p:spPr>
          <a:xfrm>
            <a:off x="193867" y="1345697"/>
            <a:ext cx="8048433" cy="2848798"/>
          </a:xfrm>
        </p:spPr>
        <p:txBody>
          <a:bodyPr/>
          <a:lstStyle/>
          <a:p>
            <a:r>
              <a:rPr lang="fr-FR" sz="1600" dirty="0" smtClean="0"/>
              <a:t>Connexion de l'alimentation à la carte mère</a:t>
            </a:r>
          </a:p>
          <a:p>
            <a:pPr marL="742950" lvl="1" indent="-285750">
              <a:buFont typeface="Arial" panose="020B0604020202020204" pitchFamily="34" charset="0"/>
              <a:buChar char="•"/>
            </a:pPr>
            <a:r>
              <a:rPr lang="fr-FR" sz="1400" dirty="0" smtClean="0"/>
              <a:t>Pour fonctionner, les cartes mères requièrent une alimentation électrique.</a:t>
            </a:r>
          </a:p>
          <a:p>
            <a:pPr marL="742950" lvl="1" indent="-285750">
              <a:buFont typeface="Arial" panose="020B0604020202020204" pitchFamily="34" charset="0"/>
              <a:buChar char="•"/>
            </a:pPr>
            <a:r>
              <a:rPr lang="fr-FR" sz="1400" dirty="0" smtClean="0"/>
              <a:t>Les cartes mères transmettent également de l'énergie aux composants et aux cartes d'extension.</a:t>
            </a:r>
          </a:p>
          <a:p>
            <a:pPr marL="742950" lvl="1" indent="-285750">
              <a:buFont typeface="Arial" panose="020B0604020202020204" pitchFamily="34" charset="0"/>
              <a:buChar char="•"/>
            </a:pPr>
            <a:r>
              <a:rPr lang="fr-FR" sz="1400" dirty="0" smtClean="0"/>
              <a:t>Consultez la documentation de la carte mère et de l'alimentation pour garantir la compatibilité des différents connecteurs.</a:t>
            </a:r>
          </a:p>
          <a:p>
            <a:pPr marL="742950" lvl="1" indent="-285750">
              <a:buFont typeface="Arial" panose="020B0604020202020204" pitchFamily="34" charset="0"/>
              <a:buChar char="•"/>
            </a:pPr>
            <a:r>
              <a:rPr lang="fr-FR" sz="1400" dirty="0" smtClean="0"/>
              <a:t>Pour fonctionner, les cartes mères récentes nécessitent deux connecteurs d'alimentation.</a:t>
            </a:r>
          </a:p>
          <a:p>
            <a:pPr marL="742950" lvl="1" indent="-285750">
              <a:buFont typeface="Arial" panose="020B0604020202020204" pitchFamily="34" charset="0"/>
              <a:buChar char="•"/>
            </a:pPr>
            <a:r>
              <a:rPr lang="fr-FR" sz="1400" dirty="0" smtClean="0"/>
              <a:t>Alignez les connecteurs appropriés et appuyez vers le bas pour effectuer le branchement.</a:t>
            </a:r>
          </a:p>
          <a:p>
            <a:pPr marL="742950" lvl="1" indent="-285750">
              <a:buFont typeface="Arial" panose="020B0604020202020204" pitchFamily="34" charset="0"/>
              <a:buChar char="•"/>
            </a:pPr>
            <a:r>
              <a:rPr lang="fr-FR" sz="1400" dirty="0" smtClean="0"/>
              <a:t>Rappel : si vous sentez une résistance lors du branchement d'un câble ou d'un autre élément, c'est qu'il y a un problème. Il est inutile de forcer.</a:t>
            </a:r>
          </a:p>
        </p:txBody>
      </p:sp>
      <p:pic>
        <p:nvPicPr>
          <p:cNvPr id="4" name="Picture 3"/>
          <p:cNvPicPr>
            <a:picLocks noChangeAspect="1"/>
          </p:cNvPicPr>
          <p:nvPr/>
        </p:nvPicPr>
        <p:blipFill>
          <a:blip r:embed="rId3"/>
          <a:stretch>
            <a:fillRect/>
          </a:stretch>
        </p:blipFill>
        <p:spPr>
          <a:xfrm>
            <a:off x="6518245" y="4762153"/>
            <a:ext cx="2447779" cy="1665457"/>
          </a:xfrm>
          <a:prstGeom prst="rect">
            <a:avLst/>
          </a:prstGeom>
        </p:spPr>
      </p:pic>
      <p:sp>
        <p:nvSpPr>
          <p:cNvPr id="7" name="Content Placeholder 1"/>
          <p:cNvSpPr txBox="1">
            <a:spLocks/>
          </p:cNvSpPr>
          <p:nvPr/>
        </p:nvSpPr>
        <p:spPr bwMode="auto">
          <a:xfrm>
            <a:off x="193867" y="4080195"/>
            <a:ext cx="6324379" cy="284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fr-FR" sz="1600" dirty="0"/>
              <a:t>Connexion de l'alimentation au disque dur interne et aux ventilateurs du boîtier</a:t>
            </a:r>
          </a:p>
          <a:p>
            <a:pPr marL="742950" lvl="1" indent="-285750">
              <a:buFont typeface="Arial" panose="020B0604020202020204" pitchFamily="34" charset="0"/>
              <a:buChar char="•"/>
            </a:pPr>
            <a:r>
              <a:rPr lang="fr-FR" sz="1400" dirty="0"/>
              <a:t>Certains disques durs et lecteurs acceptent différents connecteurs d'alimentation à des fins de compatibilité.</a:t>
            </a:r>
          </a:p>
          <a:p>
            <a:pPr marL="742950" lvl="1" indent="-285750">
              <a:buFont typeface="Arial" panose="020B0604020202020204" pitchFamily="34" charset="0"/>
              <a:buChar char="•"/>
            </a:pPr>
            <a:r>
              <a:rPr lang="fr-FR" sz="1400" dirty="0"/>
              <a:t>Les connecteurs Molex à 4 broches et SATA à 15 broches sont des connecteurs de disque dur couramment utilisés.</a:t>
            </a:r>
          </a:p>
          <a:p>
            <a:pPr marL="742950" lvl="1" indent="-285750">
              <a:buFont typeface="Arial" panose="020B0604020202020204" pitchFamily="34" charset="0"/>
              <a:buChar char="•"/>
            </a:pPr>
            <a:r>
              <a:rPr lang="fr-FR" sz="1400" dirty="0"/>
              <a:t>Alignez les connecteurs appropriés et exercez une légère pression contre l'autre extrémité.</a:t>
            </a:r>
          </a:p>
          <a:p>
            <a:pPr marL="742950" lvl="1" indent="-285750">
              <a:buFont typeface="Arial" panose="020B0604020202020204" pitchFamily="34" charset="0"/>
              <a:buChar char="•"/>
            </a:pPr>
            <a:r>
              <a:rPr lang="fr-FR" sz="1400" dirty="0"/>
              <a:t>Les ventilateurs doivent également être alimentés et utilisent des connecteurs à 3 ou 4 broches.</a:t>
            </a:r>
          </a:p>
        </p:txBody>
      </p:sp>
    </p:spTree>
    <p:extLst>
      <p:ext uri="{BB962C8B-B14F-4D97-AF65-F5344CB8AC3E}">
        <p14:creationId xmlns:p14="http://schemas.microsoft.com/office/powerpoint/2010/main" val="378186917"/>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fr-FR" dirty="0">
                <a:latin typeface="Arial" charset="0"/>
              </a:rPr>
              <a:t>Supports de l'instructeur - Chapitre 3 Guide de planification</a:t>
            </a:r>
            <a:endParaRPr lang="fr-FR" dirty="0" smtClean="0"/>
          </a:p>
        </p:txBody>
      </p:sp>
      <p:sp>
        <p:nvSpPr>
          <p:cNvPr id="4099" name="Rectangle 34"/>
          <p:cNvSpPr>
            <a:spLocks noGrp="1" noChangeArrowheads="1"/>
          </p:cNvSpPr>
          <p:nvPr>
            <p:ph type="body" idx="4294967295"/>
          </p:nvPr>
        </p:nvSpPr>
        <p:spPr>
          <a:xfrm>
            <a:off x="655638" y="1532586"/>
            <a:ext cx="7940675" cy="4539803"/>
          </a:xfrm>
        </p:spPr>
        <p:txBody>
          <a:bodyPr/>
          <a:lstStyle/>
          <a:p>
            <a:pPr marL="0" indent="0">
              <a:buNone/>
            </a:pPr>
            <a:r>
              <a:rPr lang="fr-FR" smtClean="0"/>
              <a:t>Cette présentation PowerPoint est divisée en deux parties :</a:t>
            </a:r>
          </a:p>
          <a:p>
            <a:pPr marL="457200" indent="-457200">
              <a:buFont typeface="+mj-lt"/>
              <a:buAutoNum type="arabicPeriod"/>
            </a:pPr>
            <a:r>
              <a:rPr lang="fr-FR" sz="2000" dirty="0" smtClean="0"/>
              <a:t>Guide de planification du formateur</a:t>
            </a:r>
          </a:p>
          <a:p>
            <a:pPr lvl="1">
              <a:buFont typeface="Wingdings" charset="2"/>
              <a:buChar char="§"/>
            </a:pPr>
            <a:r>
              <a:rPr lang="fr-FR" sz="1600" dirty="0" smtClean="0"/>
              <a:t>Informations destinées à vous familiariser avec le chapitre</a:t>
            </a:r>
          </a:p>
          <a:p>
            <a:pPr lvl="1">
              <a:buFont typeface="Wingdings" charset="2"/>
              <a:buChar char="§"/>
            </a:pPr>
            <a:r>
              <a:rPr lang="fr-FR" sz="1600" dirty="0" smtClean="0"/>
              <a:t>Outils pédagogiques</a:t>
            </a:r>
          </a:p>
          <a:p>
            <a:pPr marL="457200" indent="-457200">
              <a:buFont typeface="+mj-lt"/>
              <a:buAutoNum type="arabicPeriod"/>
            </a:pPr>
            <a:r>
              <a:rPr lang="fr-FR" sz="2000" dirty="0"/>
              <a:t>Présentation en classe pour l'instructeur</a:t>
            </a:r>
          </a:p>
          <a:p>
            <a:pPr lvl="1">
              <a:buFont typeface="Wingdings" charset="2"/>
              <a:buChar char="§"/>
            </a:pPr>
            <a:r>
              <a:rPr lang="fr-FR" sz="1600" dirty="0"/>
              <a:t>Diapositives facultatives que vous pouvez utiliser en classe</a:t>
            </a:r>
          </a:p>
          <a:p>
            <a:pPr lvl="1">
              <a:buFont typeface="Wingdings" charset="2"/>
              <a:buChar char="§"/>
            </a:pPr>
            <a:r>
              <a:rPr lang="fr-FR" sz="1600" dirty="0"/>
              <a:t>Commence à la diapositive 10</a:t>
            </a:r>
            <a:r>
              <a:rPr lang="en-US" sz="1600" dirty="0"/>
              <a:t>	</a:t>
            </a:r>
            <a:endParaRPr lang="fr-FR" sz="1600" b="1" dirty="0" smtClean="0"/>
          </a:p>
          <a:p>
            <a:pPr marL="0" indent="0">
              <a:buNone/>
            </a:pPr>
            <a:r>
              <a:rPr lang="fr-FR" smtClean="0"/>
              <a:t>Remarque : retirez le guide de planification de cette présentation avant de la partager avec quiconque.</a:t>
            </a:r>
            <a:endParaRPr lang="fr-FR" dirty="0" smtClean="0"/>
          </a:p>
        </p:txBody>
      </p:sp>
    </p:spTree>
    <p:extLst>
      <p:ext uri="{BB962C8B-B14F-4D97-AF65-F5344CB8AC3E}">
        <p14:creationId xmlns:p14="http://schemas.microsoft.com/office/powerpoint/2010/main" val="428916898"/>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85731" y="4001548"/>
            <a:ext cx="3580293" cy="1883693"/>
          </a:xfrm>
          <a:prstGeom prst="rect">
            <a:avLst/>
          </a:prstGeom>
        </p:spPr>
      </p:pic>
      <p:sp>
        <p:nvSpPr>
          <p:cNvPr id="21505" name="Rectangle 2"/>
          <p:cNvSpPr>
            <a:spLocks noGrp="1" noChangeArrowheads="1"/>
          </p:cNvSpPr>
          <p:nvPr>
            <p:ph type="title"/>
          </p:nvPr>
        </p:nvSpPr>
        <p:spPr/>
        <p:txBody>
          <a:bodyPr/>
          <a:lstStyle/>
          <a:p>
            <a:pPr eaLnBrk="1" hangingPunct="1"/>
            <a:r>
              <a:rPr lang="fr-FR" sz="1800" dirty="0" smtClean="0"/>
              <a:t>Assemblage de l'ordinateur</a:t>
            </a:r>
            <a:r>
              <a:rPr dirty="0"/>
              <a:t/>
            </a:r>
            <a:br>
              <a:rPr dirty="0"/>
            </a:br>
            <a:r>
              <a:rPr lang="fr-FR" dirty="0" smtClean="0"/>
              <a:t>Installation des câbles (suite)</a:t>
            </a:r>
            <a:endParaRPr lang="fr-FR" sz="3000" dirty="0">
              <a:latin typeface="Arial" charset="0"/>
            </a:endParaRPr>
          </a:p>
        </p:txBody>
      </p:sp>
      <p:sp>
        <p:nvSpPr>
          <p:cNvPr id="7" name="Content Placeholder 1"/>
          <p:cNvSpPr txBox="1">
            <a:spLocks/>
          </p:cNvSpPr>
          <p:nvPr/>
        </p:nvSpPr>
        <p:spPr bwMode="auto">
          <a:xfrm>
            <a:off x="193868" y="1342235"/>
            <a:ext cx="5191863" cy="508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fr-FR" sz="1800" dirty="0" smtClean="0"/>
              <a:t>Connexion des câbles de données internes</a:t>
            </a:r>
          </a:p>
          <a:p>
            <a:pPr marL="628650" lvl="1" indent="-171450">
              <a:buFont typeface="Arial" panose="020B0604020202020204" pitchFamily="34" charset="0"/>
              <a:buChar char="•"/>
            </a:pPr>
            <a:r>
              <a:rPr lang="fr-FR" sz="1400" dirty="0" smtClean="0"/>
              <a:t>Les disques durs internes et les lecteurs optiques se connectent généralement à la carte mère au moyen de câbles SATA.</a:t>
            </a:r>
            <a:endParaRPr lang="fr-FR" sz="1400" dirty="0"/>
          </a:p>
          <a:p>
            <a:pPr marL="628650" lvl="1" indent="-171450">
              <a:buFont typeface="Arial" panose="020B0604020202020204" pitchFamily="34" charset="0"/>
              <a:buChar char="•"/>
            </a:pPr>
            <a:r>
              <a:rPr lang="fr-FR" sz="1400" dirty="0" smtClean="0"/>
              <a:t>Les connecteurs SATA sont conçus de telle sorte qu'ils ne peuvent être introduits que dans un sens. Ils sont également pourvus de languettes de verrouillage.</a:t>
            </a:r>
          </a:p>
          <a:p>
            <a:pPr marL="628650" lvl="1" indent="-171450">
              <a:buFont typeface="Arial" panose="020B0604020202020204" pitchFamily="34" charset="0"/>
              <a:buChar char="•"/>
            </a:pPr>
            <a:r>
              <a:rPr lang="fr-FR" sz="1400" dirty="0" smtClean="0"/>
              <a:t>Repérez le connecteur SATA sur la carte mère, alignez-le avec celui de l'autre composant et appuyez délicatement.</a:t>
            </a:r>
            <a:endParaRPr lang="fr-FR" sz="1400" dirty="0"/>
          </a:p>
          <a:p>
            <a:r>
              <a:rPr lang="fr-FR" sz="1800" dirty="0"/>
              <a:t>Installation des câbles du panneau avant</a:t>
            </a:r>
          </a:p>
          <a:p>
            <a:pPr marL="628650" lvl="1" indent="-171450">
              <a:buFont typeface="Arial" panose="020B0604020202020204" pitchFamily="34" charset="0"/>
              <a:buChar char="•"/>
            </a:pPr>
            <a:r>
              <a:rPr lang="fr-FR" sz="1400" dirty="0" smtClean="0"/>
              <a:t>La plupart des commandes, ports et connecteurs du panneau avant du boîtier sont également raccordés à la carte mère.</a:t>
            </a:r>
            <a:endParaRPr lang="fr-FR" sz="1400" dirty="0"/>
          </a:p>
          <a:p>
            <a:pPr marL="628650" lvl="1" indent="-171450">
              <a:buFont typeface="Arial" panose="020B0604020202020204" pitchFamily="34" charset="0"/>
              <a:buChar char="•"/>
            </a:pPr>
            <a:r>
              <a:rPr lang="fr-FR" sz="1400" dirty="0" smtClean="0"/>
              <a:t>En règle générale, les connecteurs et les câbles du panneau avant ne sont pas dotés de détrompeurs.</a:t>
            </a:r>
          </a:p>
          <a:p>
            <a:pPr marL="628650" lvl="1" indent="-171450">
              <a:buFont typeface="Arial" panose="020B0604020202020204" pitchFamily="34" charset="0"/>
              <a:buChar char="•"/>
            </a:pPr>
            <a:r>
              <a:rPr lang="fr-FR" sz="1400" dirty="0" smtClean="0"/>
              <a:t>Les câbles du panneau avant qui doivent être connectés à la carte mère sont notamment ceux du bouton d'alimentation, du bouton de réinitialisation, des voyants d'état et des haut-parleurs.</a:t>
            </a:r>
            <a:endParaRPr lang="fr-FR" sz="1400" dirty="0"/>
          </a:p>
        </p:txBody>
      </p:sp>
    </p:spTree>
    <p:extLst>
      <p:ext uri="{BB962C8B-B14F-4D97-AF65-F5344CB8AC3E}">
        <p14:creationId xmlns:p14="http://schemas.microsoft.com/office/powerpoint/2010/main" val="1510293463"/>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fr-FR" sz="1800" dirty="0" smtClean="0"/>
              <a:t>Assemblage de l'ordinateur</a:t>
            </a:r>
            <a:r>
              <a:rPr dirty="0"/>
              <a:t/>
            </a:r>
            <a:br>
              <a:rPr dirty="0"/>
            </a:br>
            <a:r>
              <a:rPr lang="fr-FR" dirty="0" smtClean="0"/>
              <a:t>Installation des câbles (suite)</a:t>
            </a:r>
            <a:endParaRPr lang="fr-FR" sz="3000" dirty="0">
              <a:latin typeface="Arial" charset="0"/>
            </a:endParaRPr>
          </a:p>
        </p:txBody>
      </p:sp>
      <p:sp>
        <p:nvSpPr>
          <p:cNvPr id="7" name="Content Placeholder 1"/>
          <p:cNvSpPr txBox="1">
            <a:spLocks/>
          </p:cNvSpPr>
          <p:nvPr/>
        </p:nvSpPr>
        <p:spPr bwMode="auto">
          <a:xfrm>
            <a:off x="193868" y="1291901"/>
            <a:ext cx="4789193" cy="284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fr-FR" sz="2000" dirty="0" smtClean="0"/>
              <a:t>Réassemblage du boîtier</a:t>
            </a:r>
            <a:endParaRPr lang="fr-FR" sz="2000" dirty="0"/>
          </a:p>
          <a:p>
            <a:pPr marL="628650" lvl="1" indent="-171450">
              <a:buFont typeface="Arial" panose="020B0604020202020204" pitchFamily="34" charset="0"/>
              <a:buChar char="•"/>
            </a:pPr>
            <a:r>
              <a:rPr lang="fr-FR" sz="1600" dirty="0" smtClean="0"/>
              <a:t>Revérifiez les câbles et les composants pour vous assurer que tout a été correctement installé.</a:t>
            </a:r>
            <a:endParaRPr lang="fr-FR" sz="1600" dirty="0"/>
          </a:p>
          <a:p>
            <a:pPr marL="628650" lvl="1" indent="-171450">
              <a:buFont typeface="Arial" panose="020B0604020202020204" pitchFamily="34" charset="0"/>
              <a:buChar char="•"/>
            </a:pPr>
            <a:r>
              <a:rPr lang="fr-FR" sz="1600" dirty="0" smtClean="0"/>
              <a:t>Fixez les vis du capot du boîtier.</a:t>
            </a:r>
          </a:p>
          <a:p>
            <a:pPr marL="628650" lvl="1" indent="-171450">
              <a:buFont typeface="Arial" panose="020B0604020202020204" pitchFamily="34" charset="0"/>
              <a:buChar char="•"/>
            </a:pPr>
            <a:r>
              <a:rPr lang="fr-FR" sz="1600" dirty="0" smtClean="0"/>
              <a:t>Prenez garde à ne pas pincer les petits câbles qui pendent du boîtier. </a:t>
            </a:r>
            <a:endParaRPr lang="fr-FR" sz="1600" dirty="0"/>
          </a:p>
          <a:p>
            <a:r>
              <a:rPr lang="fr-FR" sz="2000" dirty="0"/>
              <a:t>Installation des câbles externes</a:t>
            </a:r>
          </a:p>
          <a:p>
            <a:pPr marL="628650" lvl="1" indent="-171450">
              <a:buFont typeface="Arial" panose="020B0604020202020204" pitchFamily="34" charset="0"/>
              <a:buChar char="•"/>
            </a:pPr>
            <a:r>
              <a:rPr lang="fr-FR" sz="1600" dirty="0" smtClean="0"/>
              <a:t>Le câble d'alimentation doit être le dernier connecté.</a:t>
            </a:r>
            <a:endParaRPr lang="fr-FR" sz="1600" dirty="0"/>
          </a:p>
          <a:p>
            <a:pPr marL="628650" lvl="1" indent="-171450">
              <a:buFont typeface="Arial" panose="020B0604020202020204" pitchFamily="34" charset="0"/>
              <a:buChar char="•"/>
            </a:pPr>
            <a:r>
              <a:rPr lang="fr-FR" sz="1600" dirty="0" smtClean="0"/>
              <a:t>Les câbles externes sont notamment le câble vidéo, les câbles USB, le câble réseau, les haut-parleurs et le microphone.</a:t>
            </a:r>
            <a:endParaRPr lang="fr-FR" dirty="0"/>
          </a:p>
        </p:txBody>
      </p:sp>
      <p:pic>
        <p:nvPicPr>
          <p:cNvPr id="3" name="Picture 2"/>
          <p:cNvPicPr>
            <a:picLocks noChangeAspect="1"/>
          </p:cNvPicPr>
          <p:nvPr/>
        </p:nvPicPr>
        <p:blipFill>
          <a:blip r:embed="rId3"/>
          <a:stretch>
            <a:fillRect/>
          </a:stretch>
        </p:blipFill>
        <p:spPr>
          <a:xfrm>
            <a:off x="5269276" y="2575422"/>
            <a:ext cx="3696749" cy="3767388"/>
          </a:xfrm>
          <a:prstGeom prst="rect">
            <a:avLst/>
          </a:prstGeom>
        </p:spPr>
      </p:pic>
    </p:spTree>
    <p:extLst>
      <p:ext uri="{BB962C8B-B14F-4D97-AF65-F5344CB8AC3E}">
        <p14:creationId xmlns:p14="http://schemas.microsoft.com/office/powerpoint/2010/main" val="3899866971"/>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48902" cy="1481138"/>
          </a:xfrm>
        </p:spPr>
        <p:txBody>
          <a:bodyPr/>
          <a:lstStyle/>
          <a:p>
            <a:pPr eaLnBrk="1" hangingPunct="1"/>
            <a:r>
              <a:rPr lang="fr-FR" sz="2400" dirty="0"/>
              <a:t>3.2 Démarrage de l'ordinateur</a:t>
            </a:r>
          </a:p>
        </p:txBody>
      </p:sp>
    </p:spTree>
    <p:extLst>
      <p:ext uri="{BB962C8B-B14F-4D97-AF65-F5344CB8AC3E}">
        <p14:creationId xmlns:p14="http://schemas.microsoft.com/office/powerpoint/2010/main" val="1077898608"/>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fr-FR" sz="1800" dirty="0" smtClean="0"/>
              <a:t>Démarrage de l'ordinateur</a:t>
            </a:r>
            <a:r>
              <a:rPr dirty="0"/>
              <a:t/>
            </a:r>
            <a:br>
              <a:rPr dirty="0"/>
            </a:br>
            <a:r>
              <a:rPr lang="fr-FR" sz="3000" dirty="0" smtClean="0">
                <a:latin typeface="Arial" charset="0"/>
              </a:rPr>
              <a:t>POST, BIOS, UEFI</a:t>
            </a:r>
            <a:endParaRPr lang="fr-FR" sz="3000" dirty="0">
              <a:latin typeface="Arial" charset="0"/>
            </a:endParaRPr>
          </a:p>
        </p:txBody>
      </p:sp>
      <p:sp>
        <p:nvSpPr>
          <p:cNvPr id="2" name="Content Placeholder 1"/>
          <p:cNvSpPr>
            <a:spLocks noGrp="1"/>
          </p:cNvSpPr>
          <p:nvPr>
            <p:ph idx="1"/>
          </p:nvPr>
        </p:nvSpPr>
        <p:spPr>
          <a:xfrm>
            <a:off x="193868" y="1404420"/>
            <a:ext cx="5342866" cy="5453580"/>
          </a:xfrm>
        </p:spPr>
        <p:txBody>
          <a:bodyPr/>
          <a:lstStyle/>
          <a:p>
            <a:r>
              <a:rPr lang="fr-FR" sz="2000" dirty="0" smtClean="0"/>
              <a:t>Codes de bip et configuration du BIOS</a:t>
            </a:r>
          </a:p>
          <a:p>
            <a:pPr marL="742950" lvl="1" indent="-285750">
              <a:buFont typeface="Arial" panose="020B0604020202020204" pitchFamily="34" charset="0"/>
              <a:buChar char="•"/>
            </a:pPr>
            <a:r>
              <a:rPr lang="fr-FR" sz="1600" dirty="0" smtClean="0"/>
              <a:t>Au démarrage, l'ordinateur vérifie ses composants essentiels (POST).</a:t>
            </a:r>
          </a:p>
          <a:p>
            <a:pPr marL="742950" lvl="1" indent="-285750">
              <a:buFont typeface="Arial" panose="020B0604020202020204" pitchFamily="34" charset="0"/>
              <a:buChar char="•"/>
            </a:pPr>
            <a:r>
              <a:rPr lang="fr-FR" sz="1600" dirty="0" smtClean="0"/>
              <a:t>Le micrologiciel (BIOS ou UEFI) utilise des codes de bip pour signaler les éventuelles erreurs.</a:t>
            </a:r>
          </a:p>
          <a:p>
            <a:pPr marL="742950" lvl="1" indent="-285750">
              <a:buFont typeface="Arial" panose="020B0604020202020204" pitchFamily="34" charset="0"/>
              <a:buChar char="•"/>
            </a:pPr>
            <a:r>
              <a:rPr lang="fr-FR" sz="1600" dirty="0" smtClean="0"/>
              <a:t>Les composants essentiels sont notamment la ou les cartes  vidéo, la mémoire et les périphériques d'E/S.</a:t>
            </a:r>
          </a:p>
          <a:p>
            <a:pPr marL="742950" lvl="1" indent="-285750">
              <a:buFont typeface="Arial" panose="020B0604020202020204" pitchFamily="34" charset="0"/>
              <a:buChar char="•"/>
            </a:pPr>
            <a:r>
              <a:rPr lang="fr-FR" sz="1600" dirty="0" smtClean="0"/>
              <a:t>Une carte POST peut être utilisée pour faciliter la résolution des problèmes de POST.</a:t>
            </a:r>
          </a:p>
          <a:p>
            <a:r>
              <a:rPr lang="fr-FR" sz="2000" dirty="0" smtClean="0"/>
              <a:t>BIOS et CMOS</a:t>
            </a:r>
          </a:p>
          <a:p>
            <a:pPr marL="742950" lvl="1" indent="-285750">
              <a:buFont typeface="Arial" panose="020B0604020202020204" pitchFamily="34" charset="0"/>
              <a:buChar char="•"/>
            </a:pPr>
            <a:r>
              <a:rPr lang="fr-FR" sz="1600" dirty="0"/>
              <a:t>Le BIOS est un micrologiciel dont toutes les cartes mères ont besoin pour fonctionner.</a:t>
            </a:r>
          </a:p>
          <a:p>
            <a:pPr marL="742950" lvl="1" indent="-285750">
              <a:buFont typeface="Arial" panose="020B0604020202020204" pitchFamily="34" charset="0"/>
              <a:buChar char="•"/>
            </a:pPr>
            <a:r>
              <a:rPr lang="fr-FR" sz="1600" dirty="0"/>
              <a:t>Certains aspects du BIOS peuvent être configurés par l'utilisateur.</a:t>
            </a:r>
          </a:p>
          <a:p>
            <a:pPr marL="742950" lvl="1" indent="-285750">
              <a:buFont typeface="Arial" panose="020B0604020202020204" pitchFamily="34" charset="0"/>
              <a:buChar char="•"/>
            </a:pPr>
            <a:r>
              <a:rPr lang="fr-FR" sz="1600" dirty="0"/>
              <a:t>Les paramètres du BIOS sont stockés dans la pile CMOS afin d'être conservés après les redémarrages.</a:t>
            </a:r>
          </a:p>
        </p:txBody>
      </p:sp>
      <p:pic>
        <p:nvPicPr>
          <p:cNvPr id="6" name="Picture 5"/>
          <p:cNvPicPr>
            <a:picLocks noChangeAspect="1"/>
          </p:cNvPicPr>
          <p:nvPr/>
        </p:nvPicPr>
        <p:blipFill>
          <a:blip r:embed="rId3"/>
          <a:stretch>
            <a:fillRect/>
          </a:stretch>
        </p:blipFill>
        <p:spPr>
          <a:xfrm>
            <a:off x="5618919" y="4572000"/>
            <a:ext cx="3347105" cy="1735282"/>
          </a:xfrm>
          <a:prstGeom prst="rect">
            <a:avLst/>
          </a:prstGeom>
        </p:spPr>
      </p:pic>
    </p:spTree>
    <p:extLst>
      <p:ext uri="{BB962C8B-B14F-4D97-AF65-F5344CB8AC3E}">
        <p14:creationId xmlns:p14="http://schemas.microsoft.com/office/powerpoint/2010/main" val="800744650"/>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fr-FR" sz="1800" dirty="0" smtClean="0"/>
              <a:t>Démarrage de l'ordinateur</a:t>
            </a:r>
            <a:r>
              <a:rPr dirty="0"/>
              <a:t/>
            </a:r>
            <a:br>
              <a:rPr dirty="0"/>
            </a:br>
            <a:r>
              <a:rPr lang="fr-FR" sz="3000" dirty="0" smtClean="0">
                <a:latin typeface="Arial" charset="0"/>
              </a:rPr>
              <a:t>POST, BIOS, UEFI (suite)</a:t>
            </a:r>
            <a:endParaRPr lang="fr-FR" sz="3000" dirty="0">
              <a:latin typeface="Arial" charset="0"/>
            </a:endParaRPr>
          </a:p>
        </p:txBody>
      </p:sp>
      <p:sp>
        <p:nvSpPr>
          <p:cNvPr id="2" name="Content Placeholder 1"/>
          <p:cNvSpPr>
            <a:spLocks noGrp="1"/>
          </p:cNvSpPr>
          <p:nvPr>
            <p:ph idx="1"/>
          </p:nvPr>
        </p:nvSpPr>
        <p:spPr>
          <a:xfrm>
            <a:off x="193867" y="1404420"/>
            <a:ext cx="5351255" cy="5174180"/>
          </a:xfrm>
        </p:spPr>
        <p:txBody>
          <a:bodyPr/>
          <a:lstStyle/>
          <a:p>
            <a:r>
              <a:rPr lang="fr-FR" sz="1800" dirty="0" smtClean="0"/>
              <a:t>Programme de configuration du BIOS</a:t>
            </a:r>
            <a:endParaRPr lang="fr-FR" sz="1800" dirty="0"/>
          </a:p>
          <a:p>
            <a:pPr marL="628650" lvl="1" indent="-171450">
              <a:buFont typeface="Arial" panose="020B0604020202020204" pitchFamily="34" charset="0"/>
              <a:buChar char="•"/>
            </a:pPr>
            <a:r>
              <a:rPr lang="fr-FR" sz="1400" dirty="0" smtClean="0"/>
              <a:t>Permet à l'utilisateur de modifier les paramètres du BIOS.</a:t>
            </a:r>
            <a:endParaRPr lang="fr-FR" sz="1400" dirty="0"/>
          </a:p>
          <a:p>
            <a:pPr marL="628650" lvl="1" indent="-171450">
              <a:buFont typeface="Arial" panose="020B0604020202020204" pitchFamily="34" charset="0"/>
              <a:buChar char="•"/>
            </a:pPr>
            <a:r>
              <a:rPr lang="fr-FR" sz="1400" dirty="0" smtClean="0"/>
              <a:t>Les modifications du BIOS servent le plus souvent à optimiser le système ou à effectuer des changements matériels.</a:t>
            </a:r>
          </a:p>
          <a:p>
            <a:pPr marL="628650" lvl="1" indent="-171450">
              <a:buFont typeface="Arial" panose="020B0604020202020204" pitchFamily="34" charset="0"/>
              <a:buChar char="•"/>
            </a:pPr>
            <a:r>
              <a:rPr lang="fr-FR" sz="1400" dirty="0" smtClean="0"/>
              <a:t>Pour accéder à ce programme, il suffit d'appuyer sur la touche ou la combinaison de touches appropriée lors du démarrage.</a:t>
            </a:r>
          </a:p>
          <a:p>
            <a:pPr marL="628650" lvl="1" indent="-171450">
              <a:buFont typeface="Arial" panose="020B0604020202020204" pitchFamily="34" charset="0"/>
              <a:buChar char="•"/>
            </a:pPr>
            <a:r>
              <a:rPr lang="fr-FR" sz="1400" dirty="0" smtClean="0"/>
              <a:t>Pour plus d'informations, reportez-vous à la documentation relative à la carte mère.</a:t>
            </a:r>
          </a:p>
          <a:p>
            <a:r>
              <a:rPr lang="fr-FR" sz="1800" dirty="0" smtClean="0"/>
              <a:t>Programme de configuration de l'UEFI</a:t>
            </a:r>
          </a:p>
          <a:p>
            <a:pPr marL="628650" lvl="1" indent="-171450">
              <a:buFont typeface="Arial" panose="020B0604020202020204" pitchFamily="34" charset="0"/>
              <a:buChar char="•"/>
            </a:pPr>
            <a:r>
              <a:rPr lang="fr-FR" sz="1400" dirty="0" smtClean="0"/>
              <a:t>L'UEFI est également un micrologiciel.</a:t>
            </a:r>
          </a:p>
          <a:p>
            <a:pPr marL="628650" lvl="1" indent="-171450">
              <a:buFont typeface="Arial" panose="020B0604020202020204" pitchFamily="34" charset="0"/>
              <a:buChar char="•"/>
            </a:pPr>
            <a:r>
              <a:rPr lang="fr-FR" sz="1400" dirty="0" smtClean="0"/>
              <a:t>Il effectue les mêmes tâches que le BIOS et des tâches supplémentaires.</a:t>
            </a:r>
          </a:p>
          <a:p>
            <a:pPr marL="628650" lvl="1" indent="-171450">
              <a:buFont typeface="Arial" panose="020B0604020202020204" pitchFamily="34" charset="0"/>
              <a:buChar char="•"/>
            </a:pPr>
            <a:r>
              <a:rPr lang="fr-FR" sz="1400" dirty="0" smtClean="0"/>
              <a:t>Il a été conçu pour remplacer le BIOS.</a:t>
            </a:r>
            <a:endParaRPr lang="fr-FR" sz="1400" dirty="0"/>
          </a:p>
          <a:p>
            <a:pPr marL="628650" lvl="1" indent="-171450">
              <a:buFont typeface="Arial" panose="020B0604020202020204" pitchFamily="34" charset="0"/>
              <a:buChar char="•"/>
            </a:pPr>
            <a:r>
              <a:rPr lang="fr-FR" sz="1400" dirty="0" smtClean="0"/>
              <a:t>Vous pouvez également y accéder en appuyant sur la touche ou la combinaison de touches appropriée lors du démarrage.</a:t>
            </a:r>
            <a:endParaRPr lang="fr-FR" sz="1400" dirty="0"/>
          </a:p>
          <a:p>
            <a:pPr marL="628650" lvl="1" indent="-171450">
              <a:buFont typeface="Arial" panose="020B0604020202020204" pitchFamily="34" charset="0"/>
              <a:buChar char="•"/>
            </a:pPr>
            <a:r>
              <a:rPr lang="fr-FR" sz="1400" dirty="0"/>
              <a:t>Pour plus d'informations, reportez-vous à la documentation relative à la carte mère.</a:t>
            </a:r>
          </a:p>
        </p:txBody>
      </p:sp>
      <p:pic>
        <p:nvPicPr>
          <p:cNvPr id="4" name="Picture 3"/>
          <p:cNvPicPr>
            <a:picLocks noChangeAspect="1"/>
          </p:cNvPicPr>
          <p:nvPr/>
        </p:nvPicPr>
        <p:blipFill>
          <a:blip r:embed="rId3"/>
          <a:stretch>
            <a:fillRect/>
          </a:stretch>
        </p:blipFill>
        <p:spPr>
          <a:xfrm>
            <a:off x="5618919" y="4572000"/>
            <a:ext cx="3347105" cy="1735282"/>
          </a:xfrm>
          <a:prstGeom prst="rect">
            <a:avLst/>
          </a:prstGeom>
        </p:spPr>
      </p:pic>
    </p:spTree>
    <p:extLst>
      <p:ext uri="{BB962C8B-B14F-4D97-AF65-F5344CB8AC3E}">
        <p14:creationId xmlns:p14="http://schemas.microsoft.com/office/powerpoint/2010/main" val="86789189"/>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fr-FR" sz="1800" dirty="0" smtClean="0">
                <a:latin typeface="Arial" charset="0"/>
              </a:rPr>
              <a:t>Démarrage de l'ordinateur</a:t>
            </a:r>
            <a:r>
              <a:rPr dirty="0"/>
              <a:t/>
            </a:r>
            <a:br>
              <a:rPr dirty="0"/>
            </a:br>
            <a:r>
              <a:rPr lang="fr-FR" dirty="0" smtClean="0"/>
              <a:t>Configuration du BIOS et UEFI</a:t>
            </a:r>
            <a:endParaRPr lang="fr-FR" sz="3000" dirty="0">
              <a:latin typeface="Arial" charset="0"/>
            </a:endParaRPr>
          </a:p>
        </p:txBody>
      </p:sp>
      <p:sp>
        <p:nvSpPr>
          <p:cNvPr id="2" name="Content Placeholder 1"/>
          <p:cNvSpPr>
            <a:spLocks noGrp="1"/>
          </p:cNvSpPr>
          <p:nvPr>
            <p:ph idx="1"/>
          </p:nvPr>
        </p:nvSpPr>
        <p:spPr>
          <a:xfrm>
            <a:off x="193869" y="1404420"/>
            <a:ext cx="5368732" cy="5237680"/>
          </a:xfrm>
        </p:spPr>
        <p:txBody>
          <a:bodyPr/>
          <a:lstStyle/>
          <a:p>
            <a:r>
              <a:rPr lang="fr-FR" sz="2000" dirty="0" smtClean="0"/>
              <a:t>Informations sur les composants du BIOS</a:t>
            </a:r>
          </a:p>
          <a:p>
            <a:pPr marL="742950" lvl="1" indent="-285750">
              <a:buFont typeface="Arial" panose="020B0604020202020204" pitchFamily="34" charset="0"/>
              <a:buChar char="•"/>
            </a:pPr>
            <a:r>
              <a:rPr lang="fr-FR" sz="1500" dirty="0" smtClean="0"/>
              <a:t>Le BIOS ou l'UEFI peut fournir des informations sur le matériel installé, dont le processeur, la mémoire vive, les disques durs et les lecteurs optiques.</a:t>
            </a:r>
          </a:p>
          <a:p>
            <a:pPr marL="742950" lvl="1" indent="-285750">
              <a:buFont typeface="Arial" panose="020B0604020202020204" pitchFamily="34" charset="0"/>
              <a:buChar char="•"/>
            </a:pPr>
            <a:r>
              <a:rPr lang="fr-FR" sz="1500" dirty="0" smtClean="0"/>
              <a:t>Ces informations peuvent se révéler utiles lors du dépannage du matériel.</a:t>
            </a:r>
          </a:p>
          <a:p>
            <a:r>
              <a:rPr lang="fr-FR" sz="2000" dirty="0" smtClean="0"/>
              <a:t>Configurations du BIOS</a:t>
            </a:r>
          </a:p>
          <a:p>
            <a:pPr marL="742950" lvl="1" indent="-285750">
              <a:buFont typeface="Arial" panose="020B0604020202020204" pitchFamily="34" charset="0"/>
              <a:buChar char="•"/>
            </a:pPr>
            <a:r>
              <a:rPr lang="fr-FR" sz="1500" dirty="0"/>
              <a:t>Elles permettent de personnaliser certains aspects des composants matériels de l'ordinateur.</a:t>
            </a:r>
          </a:p>
          <a:p>
            <a:pPr marL="742950" lvl="1" indent="-285750">
              <a:buFont typeface="Arial" panose="020B0604020202020204" pitchFamily="34" charset="0"/>
              <a:buChar char="•"/>
            </a:pPr>
            <a:r>
              <a:rPr lang="fr-FR" sz="1500" dirty="0"/>
              <a:t>Les variables et les fonctionnalités personnalisables dépendent du fabricant.</a:t>
            </a:r>
          </a:p>
          <a:p>
            <a:pPr marL="742950" lvl="1" indent="-285750">
              <a:buFont typeface="Arial" panose="020B0604020202020204" pitchFamily="34" charset="0"/>
              <a:buChar char="•"/>
            </a:pPr>
            <a:r>
              <a:rPr lang="fr-FR" sz="1500" dirty="0"/>
              <a:t>Les paramètres du BIOS ont généralement un impact direct sur le matériel ; cependant, des paramètres incorrects ont des effets défavorables.</a:t>
            </a:r>
          </a:p>
          <a:p>
            <a:pPr marL="742950" lvl="1" indent="-285750">
              <a:buFont typeface="Arial" panose="020B0604020202020204" pitchFamily="34" charset="0"/>
              <a:buChar char="•"/>
            </a:pPr>
            <a:r>
              <a:rPr lang="fr-FR" sz="1500" dirty="0"/>
              <a:t>Les principaux paramètres de configuration du BIOS sont la date et l'heure, la désactivation de périphériques, l'ordre de démarrage, la vitesse d'horloge et la virtualisation.</a:t>
            </a:r>
          </a:p>
        </p:txBody>
      </p:sp>
      <p:pic>
        <p:nvPicPr>
          <p:cNvPr id="4" name="Picture 3"/>
          <p:cNvPicPr>
            <a:picLocks noChangeAspect="1"/>
          </p:cNvPicPr>
          <p:nvPr/>
        </p:nvPicPr>
        <p:blipFill>
          <a:blip r:embed="rId3"/>
          <a:stretch>
            <a:fillRect/>
          </a:stretch>
        </p:blipFill>
        <p:spPr>
          <a:xfrm>
            <a:off x="5710048" y="3392808"/>
            <a:ext cx="3255977" cy="2914474"/>
          </a:xfrm>
          <a:prstGeom prst="rect">
            <a:avLst/>
          </a:prstGeom>
        </p:spPr>
      </p:pic>
    </p:spTree>
    <p:extLst>
      <p:ext uri="{BB962C8B-B14F-4D97-AF65-F5344CB8AC3E}">
        <p14:creationId xmlns:p14="http://schemas.microsoft.com/office/powerpoint/2010/main" val="3027220759"/>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fr-FR" sz="1800" dirty="0" smtClean="0"/>
              <a:t>Démarrage de l'ordinateur</a:t>
            </a:r>
            <a:r>
              <a:rPr dirty="0"/>
              <a:t/>
            </a:r>
            <a:br>
              <a:rPr dirty="0"/>
            </a:br>
            <a:r>
              <a:rPr lang="fr-FR" dirty="0" smtClean="0"/>
              <a:t>Configuration du BIOS et de l'UEFI (suite)</a:t>
            </a:r>
            <a:endParaRPr lang="fr-FR" sz="3000" dirty="0">
              <a:latin typeface="Arial" charset="0"/>
            </a:endParaRPr>
          </a:p>
        </p:txBody>
      </p:sp>
      <p:sp>
        <p:nvSpPr>
          <p:cNvPr id="2" name="Content Placeholder 1"/>
          <p:cNvSpPr>
            <a:spLocks noGrp="1"/>
          </p:cNvSpPr>
          <p:nvPr>
            <p:ph idx="1"/>
          </p:nvPr>
        </p:nvSpPr>
        <p:spPr>
          <a:xfrm>
            <a:off x="193869" y="1404420"/>
            <a:ext cx="5584632" cy="5250380"/>
          </a:xfrm>
        </p:spPr>
        <p:txBody>
          <a:bodyPr/>
          <a:lstStyle/>
          <a:p>
            <a:r>
              <a:rPr lang="fr-FR" sz="2000" dirty="0" smtClean="0"/>
              <a:t>Configuration de la sécurité du BIOS</a:t>
            </a:r>
          </a:p>
          <a:p>
            <a:pPr marL="628650" lvl="1" indent="-171450">
              <a:buFont typeface="Arial" panose="020B0604020202020204" pitchFamily="34" charset="0"/>
              <a:buChar char="•"/>
            </a:pPr>
            <a:r>
              <a:rPr lang="fr-FR" sz="1600" dirty="0" smtClean="0"/>
              <a:t>Le BIOS comprend des fonctionnalités permettant d'en protéger les paramètres, les données, ainsi que les options de récupération.</a:t>
            </a:r>
          </a:p>
          <a:p>
            <a:pPr marL="628650" lvl="1" indent="-171450">
              <a:buFont typeface="Arial" panose="020B0604020202020204" pitchFamily="34" charset="0"/>
              <a:buChar char="•"/>
            </a:pPr>
            <a:r>
              <a:rPr lang="fr-FR" sz="1600" dirty="0" smtClean="0"/>
              <a:t>Les fonctionnalités de sécurité courantes du BIOS sont les mots de passe du BIOS, le chiffrement de disque, LoJack, le module de plate-forme sécurisée (TPM) et le démarrage sécurisé.</a:t>
            </a:r>
            <a:endParaRPr lang="fr-FR" sz="2000" dirty="0" smtClean="0"/>
          </a:p>
          <a:p>
            <a:r>
              <a:rPr lang="fr-FR" sz="2000" dirty="0"/>
              <a:t>Diagnostics et surveillance du matériel du BIOS</a:t>
            </a:r>
          </a:p>
          <a:p>
            <a:pPr marL="628650" lvl="1" indent="-171450">
              <a:buFont typeface="Arial" panose="020B0604020202020204" pitchFamily="34" charset="0"/>
              <a:buChar char="•"/>
            </a:pPr>
            <a:r>
              <a:rPr lang="fr-FR" sz="1600" dirty="0" smtClean="0"/>
              <a:t>Utile pour surveiller l'activité de la carte mère et du matériel connecté.</a:t>
            </a:r>
            <a:endParaRPr lang="fr-FR" sz="1600" dirty="0"/>
          </a:p>
          <a:p>
            <a:pPr marL="628650" lvl="1" indent="-171450">
              <a:buFont typeface="Arial" panose="020B0604020202020204" pitchFamily="34" charset="0"/>
              <a:buChar char="•"/>
            </a:pPr>
            <a:r>
              <a:rPr lang="fr-FR" sz="1600" dirty="0" smtClean="0"/>
              <a:t>Les fonctions de diagnostic courantes du matériel du BIOS sont la température (processeur, mémoire vive et flux d'air), la vitesse des ventilateurs, la tension, les vitesses de bus et d'horloge, la détection des intrusions et les diagnostics intégrés.</a:t>
            </a:r>
            <a:endParaRPr lang="fr-FR" sz="2000" dirty="0" smtClean="0"/>
          </a:p>
        </p:txBody>
      </p:sp>
      <p:pic>
        <p:nvPicPr>
          <p:cNvPr id="4" name="Picture 3"/>
          <p:cNvPicPr>
            <a:picLocks noChangeAspect="1"/>
          </p:cNvPicPr>
          <p:nvPr/>
        </p:nvPicPr>
        <p:blipFill>
          <a:blip r:embed="rId3"/>
          <a:stretch>
            <a:fillRect/>
          </a:stretch>
        </p:blipFill>
        <p:spPr>
          <a:xfrm>
            <a:off x="5993259" y="3392808"/>
            <a:ext cx="3150742" cy="2914474"/>
          </a:xfrm>
          <a:prstGeom prst="rect">
            <a:avLst/>
          </a:prstGeom>
        </p:spPr>
      </p:pic>
    </p:spTree>
    <p:extLst>
      <p:ext uri="{BB962C8B-B14F-4D97-AF65-F5344CB8AC3E}">
        <p14:creationId xmlns:p14="http://schemas.microsoft.com/office/powerpoint/2010/main" val="3757440585"/>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fr-FR" sz="1800" dirty="0" smtClean="0"/>
              <a:t>Démarrage de l'ordinateur</a:t>
            </a:r>
            <a:r>
              <a:rPr dirty="0"/>
              <a:t/>
            </a:r>
            <a:br>
              <a:rPr dirty="0"/>
            </a:br>
            <a:r>
              <a:rPr lang="fr-FR" dirty="0" smtClean="0"/>
              <a:t>Configuration du BIOS et de l'UEFI (suite)</a:t>
            </a:r>
            <a:endParaRPr lang="fr-FR" sz="3000" dirty="0">
              <a:latin typeface="Arial" charset="0"/>
            </a:endParaRPr>
          </a:p>
        </p:txBody>
      </p:sp>
      <p:sp>
        <p:nvSpPr>
          <p:cNvPr id="2" name="Content Placeholder 1"/>
          <p:cNvSpPr>
            <a:spLocks noGrp="1"/>
          </p:cNvSpPr>
          <p:nvPr>
            <p:ph idx="1"/>
          </p:nvPr>
        </p:nvSpPr>
        <p:spPr>
          <a:xfrm>
            <a:off x="193869" y="1404420"/>
            <a:ext cx="5381432" cy="5072580"/>
          </a:xfrm>
        </p:spPr>
        <p:txBody>
          <a:bodyPr/>
          <a:lstStyle/>
          <a:p>
            <a:r>
              <a:rPr lang="fr-FR" sz="2000" dirty="0" smtClean="0"/>
              <a:t>Mode EZ de l'UEFI</a:t>
            </a:r>
          </a:p>
          <a:p>
            <a:pPr marL="628650" lvl="1" indent="-171450">
              <a:buFont typeface="Arial" panose="020B0604020202020204" pitchFamily="34" charset="0"/>
              <a:buChar char="•"/>
            </a:pPr>
            <a:r>
              <a:rPr lang="fr-FR" sz="1600" dirty="0" smtClean="0"/>
              <a:t>Sur les ordinateurs récents, le micrologiciel UEFI a remplacé le BIOS.</a:t>
            </a:r>
            <a:endParaRPr lang="fr-FR" sz="1600" dirty="0"/>
          </a:p>
          <a:p>
            <a:pPr marL="628650" lvl="1" indent="-171450">
              <a:buFont typeface="Arial" panose="020B0604020202020204" pitchFamily="34" charset="0"/>
              <a:buChar char="•"/>
            </a:pPr>
            <a:r>
              <a:rPr lang="fr-FR" sz="1600" dirty="0" smtClean="0"/>
              <a:t>L'UEFI intègre un grand nombre de nouvelles fonctionnalités majeures pour pallier les lacunes du BIOS.</a:t>
            </a:r>
          </a:p>
          <a:p>
            <a:pPr marL="628650" lvl="1" indent="-171450">
              <a:buFont typeface="Arial" panose="020B0604020202020204" pitchFamily="34" charset="0"/>
              <a:buChar char="•"/>
            </a:pPr>
            <a:r>
              <a:rPr lang="fr-FR" sz="1600" dirty="0" smtClean="0"/>
              <a:t>Parmi les nouveautés de l'UEFI, citons une nouvelle interface graphique utilisateur.</a:t>
            </a:r>
          </a:p>
          <a:p>
            <a:pPr marL="628650" lvl="1" indent="-171450">
              <a:buFont typeface="Arial" panose="020B0604020202020204" pitchFamily="34" charset="0"/>
              <a:buChar char="•"/>
            </a:pPr>
            <a:r>
              <a:rPr lang="fr-FR" sz="1600" dirty="0"/>
              <a:t>Le mode EZ présente un aperçu des informations de base du système.</a:t>
            </a:r>
          </a:p>
          <a:p>
            <a:r>
              <a:rPr lang="fr-FR" sz="2000" dirty="0" smtClean="0"/>
              <a:t>Mode avancé de l'UEFI</a:t>
            </a:r>
          </a:p>
          <a:p>
            <a:pPr marL="628650" lvl="1" indent="-171450">
              <a:buFont typeface="Arial" panose="020B0604020202020204" pitchFamily="34" charset="0"/>
              <a:buChar char="•"/>
            </a:pPr>
            <a:r>
              <a:rPr lang="fr-FR" sz="1600" dirty="0" smtClean="0"/>
              <a:t>Le mode avancé comprend des fonctionnalités plus poussées, telles que Ai Tweaker, Advanced, Monitor et Boot.</a:t>
            </a:r>
          </a:p>
        </p:txBody>
      </p:sp>
      <p:pic>
        <p:nvPicPr>
          <p:cNvPr id="4" name="Picture 3"/>
          <p:cNvPicPr>
            <a:picLocks noChangeAspect="1"/>
          </p:cNvPicPr>
          <p:nvPr/>
        </p:nvPicPr>
        <p:blipFill>
          <a:blip r:embed="rId3"/>
          <a:stretch>
            <a:fillRect/>
          </a:stretch>
        </p:blipFill>
        <p:spPr>
          <a:xfrm>
            <a:off x="5774403" y="3145873"/>
            <a:ext cx="3122077" cy="3161410"/>
          </a:xfrm>
          <a:prstGeom prst="rect">
            <a:avLst/>
          </a:prstGeom>
        </p:spPr>
      </p:pic>
    </p:spTree>
    <p:extLst>
      <p:ext uri="{BB962C8B-B14F-4D97-AF65-F5344CB8AC3E}">
        <p14:creationId xmlns:p14="http://schemas.microsoft.com/office/powerpoint/2010/main" val="2481716532"/>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58524" cy="1481138"/>
          </a:xfrm>
        </p:spPr>
        <p:txBody>
          <a:bodyPr/>
          <a:lstStyle/>
          <a:p>
            <a:pPr eaLnBrk="1" hangingPunct="1"/>
            <a:r>
              <a:rPr lang="fr-FR" sz="2400" dirty="0" smtClean="0"/>
              <a:t>3.3 Mise à niveau et configuration d'un ordinateur</a:t>
            </a:r>
            <a:endParaRPr lang="fr-FR" sz="2400" dirty="0"/>
          </a:p>
        </p:txBody>
      </p:sp>
    </p:spTree>
    <p:extLst>
      <p:ext uri="{BB962C8B-B14F-4D97-AF65-F5344CB8AC3E}">
        <p14:creationId xmlns:p14="http://schemas.microsoft.com/office/powerpoint/2010/main" val="1818553580"/>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fr-FR" sz="1800" dirty="0" smtClean="0"/>
              <a:t>Mise à niveau et configuration d'un ordinateur</a:t>
            </a:r>
            <a:r>
              <a:rPr dirty="0"/>
              <a:t/>
            </a:r>
            <a:br>
              <a:rPr dirty="0"/>
            </a:br>
            <a:r>
              <a:rPr lang="fr-FR" dirty="0" smtClean="0"/>
              <a:t>Carte mère et composants associés</a:t>
            </a:r>
            <a:endParaRPr lang="fr-FR" sz="3000" dirty="0">
              <a:latin typeface="Arial" charset="0"/>
            </a:endParaRPr>
          </a:p>
        </p:txBody>
      </p:sp>
      <p:sp>
        <p:nvSpPr>
          <p:cNvPr id="2" name="Content Placeholder 1"/>
          <p:cNvSpPr>
            <a:spLocks noGrp="1"/>
          </p:cNvSpPr>
          <p:nvPr>
            <p:ph idx="1"/>
          </p:nvPr>
        </p:nvSpPr>
        <p:spPr>
          <a:xfrm>
            <a:off x="193868" y="1404420"/>
            <a:ext cx="6054532" cy="5275780"/>
          </a:xfrm>
        </p:spPr>
        <p:txBody>
          <a:bodyPr/>
          <a:lstStyle/>
          <a:p>
            <a:r>
              <a:rPr lang="fr-FR" sz="1800" dirty="0" smtClean="0"/>
              <a:t>Mises à niveau des composants de la carte mère</a:t>
            </a:r>
          </a:p>
          <a:p>
            <a:pPr marL="742950" lvl="1" indent="-285750">
              <a:buFont typeface="Arial" panose="020B0604020202020204" pitchFamily="34" charset="0"/>
              <a:buChar char="•"/>
            </a:pPr>
            <a:r>
              <a:rPr lang="fr-FR" sz="1400" dirty="0" smtClean="0"/>
              <a:t>Les mises à niveau de la carte mère entraînent généralement la mise à niveau d'autres composants.</a:t>
            </a:r>
          </a:p>
          <a:p>
            <a:pPr marL="742950" lvl="1" indent="-285750">
              <a:buFont typeface="Arial" panose="020B0604020202020204" pitchFamily="34" charset="0"/>
              <a:buChar char="•"/>
            </a:pPr>
            <a:r>
              <a:rPr lang="fr-FR" sz="1400" dirty="0" smtClean="0"/>
              <a:t>Un nouveau boîtier peut également s'avérer nécessaire pour une nouvelle carte mère.</a:t>
            </a:r>
          </a:p>
          <a:p>
            <a:r>
              <a:rPr lang="fr-FR" sz="1800" dirty="0" smtClean="0"/>
              <a:t>Mise à niveau de la carte mère</a:t>
            </a:r>
          </a:p>
          <a:p>
            <a:pPr marL="742950" lvl="1" indent="-285750">
              <a:buFont typeface="Arial" panose="020B0604020202020204" pitchFamily="34" charset="0"/>
              <a:buChar char="•"/>
            </a:pPr>
            <a:r>
              <a:rPr lang="fr-FR" sz="1400" dirty="0"/>
              <a:t>Notez les emplacements des câbles du panneau avant si la documentation du boîtier n'est pas disponible.</a:t>
            </a:r>
          </a:p>
          <a:p>
            <a:pPr marL="742950" lvl="1" indent="-285750">
              <a:buFont typeface="Arial" panose="020B0604020202020204" pitchFamily="34" charset="0"/>
              <a:buChar char="•"/>
            </a:pPr>
            <a:r>
              <a:rPr lang="fr-FR" sz="1400" dirty="0"/>
              <a:t>L'alimentation doit être connectée en dernier.</a:t>
            </a:r>
          </a:p>
          <a:p>
            <a:pPr marL="742950" lvl="1" indent="-285750">
              <a:buFont typeface="Arial" panose="020B0604020202020204" pitchFamily="34" charset="0"/>
              <a:buChar char="•"/>
            </a:pPr>
            <a:r>
              <a:rPr lang="fr-FR" sz="1400" dirty="0"/>
              <a:t>Des adaptateurs peuvent se révéler nécessaires.</a:t>
            </a:r>
          </a:p>
          <a:p>
            <a:r>
              <a:rPr lang="fr-FR" sz="1800" dirty="0" smtClean="0"/>
              <a:t>Mise à niveau du BIOS</a:t>
            </a:r>
          </a:p>
          <a:p>
            <a:pPr marL="742950" lvl="1" indent="-285750">
              <a:buFont typeface="Arial" panose="020B0604020202020204" pitchFamily="34" charset="0"/>
              <a:buChar char="•"/>
            </a:pPr>
            <a:r>
              <a:rPr lang="fr-FR" sz="1400" dirty="0"/>
              <a:t>Les mises à jour du micrologiciel permettent de bénéficier de correctifs et de nouvelles fonctionnalités.</a:t>
            </a:r>
          </a:p>
          <a:p>
            <a:pPr marL="742950" lvl="1" indent="-285750">
              <a:buFont typeface="Arial" panose="020B0604020202020204" pitchFamily="34" charset="0"/>
              <a:buChar char="•"/>
            </a:pPr>
            <a:r>
              <a:rPr lang="fr-FR" sz="1400" dirty="0"/>
              <a:t>Le BIOS et l'UEFI comprennent des outils pour faciliter les mises à niveau.</a:t>
            </a:r>
          </a:p>
          <a:p>
            <a:pPr marL="742950" lvl="1" indent="-285750">
              <a:buFont typeface="Arial" panose="020B0604020202020204" pitchFamily="34" charset="0"/>
              <a:buChar char="•"/>
            </a:pPr>
            <a:r>
              <a:rPr lang="fr-FR" sz="1400" dirty="0"/>
              <a:t>Les micrologiciels modernes ne nécessitent plus le remplacement de la puce ROM.</a:t>
            </a:r>
          </a:p>
          <a:p>
            <a:pPr marL="742950" lvl="1" indent="-285750">
              <a:buFont typeface="Arial" panose="020B0604020202020204" pitchFamily="34" charset="0"/>
              <a:buChar char="•"/>
            </a:pPr>
            <a:r>
              <a:rPr lang="fr-FR" sz="1400" dirty="0"/>
              <a:t>Consultez le site Web du fabricant pour télécharger les mises à jour du micrologiciel.</a:t>
            </a:r>
          </a:p>
        </p:txBody>
      </p:sp>
      <p:pic>
        <p:nvPicPr>
          <p:cNvPr id="4" name="Picture 3"/>
          <p:cNvPicPr>
            <a:picLocks noChangeAspect="1"/>
          </p:cNvPicPr>
          <p:nvPr/>
        </p:nvPicPr>
        <p:blipFill>
          <a:blip r:embed="rId3"/>
          <a:stretch>
            <a:fillRect/>
          </a:stretch>
        </p:blipFill>
        <p:spPr>
          <a:xfrm>
            <a:off x="6344830" y="2046914"/>
            <a:ext cx="2621196" cy="4260368"/>
          </a:xfrm>
          <a:prstGeom prst="rect">
            <a:avLst/>
          </a:prstGeom>
        </p:spPr>
      </p:pic>
    </p:spTree>
    <p:extLst>
      <p:ext uri="{BB962C8B-B14F-4D97-AF65-F5344CB8AC3E}">
        <p14:creationId xmlns:p14="http://schemas.microsoft.com/office/powerpoint/2010/main" val="2639236908"/>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3"/>
          <p:cNvSpPr txBox="1">
            <a:spLocks noChangeArrowheads="1"/>
          </p:cNvSpPr>
          <p:nvPr/>
        </p:nvSpPr>
        <p:spPr bwMode="white">
          <a:xfrm>
            <a:off x="311148" y="2155592"/>
            <a:ext cx="4189413" cy="1838248"/>
          </a:xfrm>
          <a:prstGeom prst="rect">
            <a:avLst/>
          </a:prstGeom>
          <a:noFill/>
          <a:ln w="9525" algn="ctr">
            <a:noFill/>
            <a:miter lim="800000"/>
            <a:headEnd/>
            <a:tailEnd/>
          </a:ln>
        </p:spPr>
        <p:txBody>
          <a:bodyPr lIns="82124" tIns="41061" rIns="82124" bIns="41061" anchor="ctr"/>
          <a:lstStyle/>
          <a:p>
            <a:pPr algn="l" defTabSz="814388">
              <a:lnSpc>
                <a:spcPct val="90000"/>
              </a:lnSpc>
              <a:defRPr/>
            </a:pPr>
            <a:r>
              <a:rPr lang="fr-FR" b="0" kern="0" dirty="0" smtClean="0">
                <a:solidFill>
                  <a:schemeClr val="bg1"/>
                </a:solidFill>
                <a:latin typeface="+mj-lt"/>
              </a:rPr>
              <a:t>ITE 6.0</a:t>
            </a:r>
            <a:r>
              <a:t/>
            </a:r>
            <a:br/>
            <a:r>
              <a:rPr lang="fr-FR" b="0" kern="0" dirty="0" smtClean="0">
                <a:solidFill>
                  <a:schemeClr val="bg1"/>
                </a:solidFill>
                <a:latin typeface="+mj-lt"/>
              </a:rPr>
              <a:t>Guide de planification</a:t>
            </a:r>
          </a:p>
          <a:p>
            <a:pPr algn="l" defTabSz="814388">
              <a:lnSpc>
                <a:spcPct val="90000"/>
              </a:lnSpc>
              <a:defRPr/>
            </a:pPr>
            <a:r>
              <a:rPr lang="fr-FR" b="0" dirty="0" smtClean="0">
                <a:solidFill>
                  <a:schemeClr val="bg1"/>
                </a:solidFill>
                <a:latin typeface="Arial" pitchFamily="34" charset="0"/>
              </a:rPr>
              <a:t>Chapitre 3 : Assemblage d'un ordinateur</a:t>
            </a:r>
            <a:endParaRPr lang="fr-FR" b="0" kern="0" dirty="0">
              <a:solidFill>
                <a:schemeClr val="bg1"/>
              </a:solidFill>
              <a:latin typeface="+mj-lt"/>
              <a:ea typeface="+mj-ea"/>
              <a:cs typeface="+mj-cs"/>
            </a:endParaRPr>
          </a:p>
        </p:txBody>
      </p:sp>
    </p:spTree>
    <p:extLst>
      <p:ext uri="{BB962C8B-B14F-4D97-AF65-F5344CB8AC3E}">
        <p14:creationId xmlns:p14="http://schemas.microsoft.com/office/powerpoint/2010/main" val="3725981340"/>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fr-FR" sz="1800" dirty="0" smtClean="0"/>
              <a:t>Mise à niveau et configuration d'un ordinateur</a:t>
            </a:r>
            <a:r>
              <a:rPr dirty="0"/>
              <a:t/>
            </a:r>
            <a:br>
              <a:rPr dirty="0"/>
            </a:br>
            <a:r>
              <a:rPr lang="fr-FR" dirty="0" smtClean="0"/>
              <a:t>Carte mère et composants associés (suite)</a:t>
            </a:r>
            <a:endParaRPr lang="fr-FR" sz="3000" dirty="0">
              <a:latin typeface="Arial" charset="0"/>
            </a:endParaRPr>
          </a:p>
        </p:txBody>
      </p:sp>
      <p:sp>
        <p:nvSpPr>
          <p:cNvPr id="2" name="Content Placeholder 1"/>
          <p:cNvSpPr>
            <a:spLocks noGrp="1"/>
          </p:cNvSpPr>
          <p:nvPr>
            <p:ph idx="1"/>
          </p:nvPr>
        </p:nvSpPr>
        <p:spPr>
          <a:xfrm>
            <a:off x="193868" y="1404420"/>
            <a:ext cx="6072708" cy="4902862"/>
          </a:xfrm>
        </p:spPr>
        <p:txBody>
          <a:bodyPr/>
          <a:lstStyle/>
          <a:p>
            <a:r>
              <a:rPr lang="fr-FR" sz="2000" dirty="0" smtClean="0"/>
              <a:t>Mise à niveau du processeur et de l'ensemble dissipateur thermique/ventilateur</a:t>
            </a:r>
          </a:p>
          <a:p>
            <a:pPr marL="628650" lvl="1" indent="-171450">
              <a:buFont typeface="Arial" panose="020B0604020202020204" pitchFamily="34" charset="0"/>
              <a:buChar char="•"/>
            </a:pPr>
            <a:r>
              <a:rPr lang="fr-FR" sz="1600" dirty="0" smtClean="0"/>
              <a:t>Le nouveau processeur peut nécessiter un nouvel ensemble dissipateur thermique/ventilateur.</a:t>
            </a:r>
            <a:endParaRPr lang="fr-FR" sz="1600" dirty="0"/>
          </a:p>
          <a:p>
            <a:pPr marL="628650" lvl="1" indent="-171450">
              <a:buFont typeface="Arial" panose="020B0604020202020204" pitchFamily="34" charset="0"/>
              <a:buChar char="•"/>
            </a:pPr>
            <a:r>
              <a:rPr lang="fr-FR" sz="1600" dirty="0" smtClean="0"/>
              <a:t>Les outils du micrologiciel peuvent être utilisés pour contrôler la température, la vitesse du ventilateur et le flux d'air.</a:t>
            </a:r>
            <a:endParaRPr lang="fr-FR" sz="2000" dirty="0" smtClean="0"/>
          </a:p>
          <a:p>
            <a:r>
              <a:rPr lang="fr-FR" sz="2000" dirty="0" smtClean="0"/>
              <a:t>Mise à niveau de la mémoire vive</a:t>
            </a:r>
          </a:p>
          <a:p>
            <a:pPr marL="628650" lvl="1" indent="-171450">
              <a:buFont typeface="Arial" panose="020B0604020202020204" pitchFamily="34" charset="0"/>
              <a:buChar char="•"/>
            </a:pPr>
            <a:r>
              <a:rPr lang="fr-FR" sz="1600" dirty="0" smtClean="0"/>
              <a:t>Lors de la mise à niveau de la mémoire vive, veuillez tenir compte des points suivants :</a:t>
            </a:r>
          </a:p>
          <a:p>
            <a:pPr marL="1082675" lvl="2" indent="-285750">
              <a:buFont typeface="Arial" panose="020B0604020202020204" pitchFamily="34" charset="0"/>
              <a:buChar char="•"/>
            </a:pPr>
            <a:r>
              <a:rPr lang="fr-FR" sz="1600" dirty="0"/>
              <a:t>Type de mémoire vive utilisée actuellement.</a:t>
            </a:r>
          </a:p>
          <a:p>
            <a:pPr marL="1082675" lvl="2" indent="-285750">
              <a:buFont typeface="Arial" panose="020B0604020202020204" pitchFamily="34" charset="0"/>
              <a:buChar char="•"/>
            </a:pPr>
            <a:r>
              <a:rPr lang="fr-FR" sz="1600" dirty="0" smtClean="0"/>
              <a:t>Des slots de mémoire vive sont-ils libres ?</a:t>
            </a:r>
          </a:p>
          <a:p>
            <a:pPr marL="1082675" lvl="2" indent="-285750">
              <a:buFont typeface="Arial" panose="020B0604020202020204" pitchFamily="34" charset="0"/>
              <a:buChar char="•"/>
            </a:pPr>
            <a:r>
              <a:rPr lang="fr-FR" sz="1600" dirty="0" smtClean="0"/>
              <a:t>Schéma d'installation du module de mémoire vive.</a:t>
            </a:r>
          </a:p>
          <a:p>
            <a:pPr marL="1082675" lvl="2" indent="-285750">
              <a:buFont typeface="Arial" panose="020B0604020202020204" pitchFamily="34" charset="0"/>
              <a:buChar char="•"/>
            </a:pPr>
            <a:r>
              <a:rPr lang="fr-FR" sz="1600" dirty="0" smtClean="0"/>
              <a:t>Vitesse, latence, type et tension du nouveau module de mémoire vive. Tous ces paramètres correspondent-ils à la mémoire vive actuelle ?</a:t>
            </a:r>
            <a:endParaRPr lang="fr-FR" sz="1600" dirty="0"/>
          </a:p>
        </p:txBody>
      </p:sp>
      <p:pic>
        <p:nvPicPr>
          <p:cNvPr id="4" name="Picture 3"/>
          <p:cNvPicPr>
            <a:picLocks noChangeAspect="1"/>
          </p:cNvPicPr>
          <p:nvPr/>
        </p:nvPicPr>
        <p:blipFill>
          <a:blip r:embed="rId3"/>
          <a:stretch>
            <a:fillRect/>
          </a:stretch>
        </p:blipFill>
        <p:spPr>
          <a:xfrm>
            <a:off x="6344830" y="2046914"/>
            <a:ext cx="2621196" cy="4260368"/>
          </a:xfrm>
          <a:prstGeom prst="rect">
            <a:avLst/>
          </a:prstGeom>
        </p:spPr>
      </p:pic>
    </p:spTree>
    <p:extLst>
      <p:ext uri="{BB962C8B-B14F-4D97-AF65-F5344CB8AC3E}">
        <p14:creationId xmlns:p14="http://schemas.microsoft.com/office/powerpoint/2010/main" val="1462072867"/>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fr-FR" sz="1800" dirty="0">
                <a:latin typeface="Arial" charset="0"/>
              </a:rPr>
              <a:t>Mise à niveau et configuration d'un ordinateur</a:t>
            </a:r>
            <a:r>
              <a:t/>
            </a:r>
            <a:br/>
            <a:r>
              <a:rPr lang="fr-FR" sz="1800" dirty="0">
                <a:latin typeface="Arial" charset="0"/>
              </a:rPr>
              <a:t>Périphériques</a:t>
            </a:r>
            <a:r>
              <a:rPr lang="fr-FR" sz="3000" dirty="0" smtClean="0">
                <a:latin typeface="Arial" charset="0"/>
              </a:rPr>
              <a:t> de stockage</a:t>
            </a:r>
            <a:endParaRPr lang="fr-FR" sz="3000" dirty="0">
              <a:latin typeface="Arial" charset="0"/>
            </a:endParaRPr>
          </a:p>
        </p:txBody>
      </p:sp>
      <p:sp>
        <p:nvSpPr>
          <p:cNvPr id="2" name="Content Placeholder 1"/>
          <p:cNvSpPr>
            <a:spLocks noGrp="1"/>
          </p:cNvSpPr>
          <p:nvPr>
            <p:ph idx="1"/>
          </p:nvPr>
        </p:nvSpPr>
        <p:spPr>
          <a:xfrm>
            <a:off x="193868" y="1404420"/>
            <a:ext cx="7211148" cy="4902862"/>
          </a:xfrm>
        </p:spPr>
        <p:txBody>
          <a:bodyPr/>
          <a:lstStyle/>
          <a:p>
            <a:r>
              <a:rPr lang="fr-FR" sz="1800" dirty="0">
                <a:latin typeface="Arial" charset="0"/>
              </a:rPr>
              <a:t>Mise à niveau des périphériques</a:t>
            </a:r>
            <a:r>
              <a:rPr lang="fr-FR" sz="1800" dirty="0" smtClean="0">
                <a:latin typeface="Arial" charset="0"/>
              </a:rPr>
              <a:t> de stockage</a:t>
            </a:r>
          </a:p>
          <a:p>
            <a:pPr marL="742950" lvl="1" indent="-285750">
              <a:buFont typeface="Arial" panose="020B0604020202020204" pitchFamily="34" charset="0"/>
              <a:buChar char="•"/>
            </a:pPr>
            <a:r>
              <a:rPr lang="fr-FR" sz="1600" dirty="0" smtClean="0"/>
              <a:t>Assurez-vous que la carte mère prend en charge les normes de transfert de données utilisées par le nouveau disque dur (ATA, SATA, etc.)</a:t>
            </a:r>
          </a:p>
          <a:p>
            <a:pPr marL="742950" lvl="1" indent="-285750">
              <a:buFont typeface="Arial" panose="020B0604020202020204" pitchFamily="34" charset="0"/>
              <a:buChar char="•"/>
            </a:pPr>
            <a:r>
              <a:rPr lang="fr-FR" sz="1600" dirty="0" smtClean="0"/>
              <a:t>Un nouveau disque dur peut offrir :</a:t>
            </a:r>
          </a:p>
          <a:p>
            <a:pPr marL="1082675" lvl="2" indent="-285750">
              <a:buFont typeface="Arial" panose="020B0604020202020204" pitchFamily="34" charset="0"/>
              <a:buChar char="•"/>
            </a:pPr>
            <a:r>
              <a:rPr lang="fr-FR" sz="1600" dirty="0" smtClean="0"/>
              <a:t>Plus d'espace de stockage</a:t>
            </a:r>
          </a:p>
          <a:p>
            <a:pPr marL="1082675" lvl="2" indent="-285750">
              <a:buFont typeface="Arial" panose="020B0604020202020204" pitchFamily="34" charset="0"/>
              <a:buChar char="•"/>
            </a:pPr>
            <a:r>
              <a:rPr lang="fr-FR" sz="1600" dirty="0" smtClean="0"/>
              <a:t>Une vitesse de lecture/écriture accrue</a:t>
            </a:r>
          </a:p>
          <a:p>
            <a:pPr marL="1082675" lvl="2" indent="-285750">
              <a:buFont typeface="Arial" panose="020B0604020202020204" pitchFamily="34" charset="0"/>
              <a:buChar char="•"/>
            </a:pPr>
            <a:r>
              <a:rPr lang="fr-FR" sz="1600" dirty="0" smtClean="0"/>
              <a:t>De l'espace pour un deuxième système d'exploitation</a:t>
            </a:r>
          </a:p>
          <a:p>
            <a:pPr marL="1082675" lvl="2" indent="-285750">
              <a:buFont typeface="Arial" panose="020B0604020202020204" pitchFamily="34" charset="0"/>
              <a:buChar char="•"/>
            </a:pPr>
            <a:r>
              <a:rPr lang="fr-FR" sz="1600" dirty="0" smtClean="0"/>
              <a:t>Un fichier d'échange système de plus grande taille</a:t>
            </a:r>
          </a:p>
          <a:p>
            <a:pPr marL="1082675" lvl="2" indent="-285750">
              <a:buFont typeface="Arial" panose="020B0604020202020204" pitchFamily="34" charset="0"/>
              <a:buChar char="•"/>
            </a:pPr>
            <a:r>
              <a:rPr lang="fr-FR" sz="1600" dirty="0" smtClean="0"/>
              <a:t>Tolérance aux pannes</a:t>
            </a:r>
          </a:p>
          <a:p>
            <a:pPr marL="1082675" lvl="2" indent="-285750">
              <a:buFont typeface="Arial" panose="020B0604020202020204" pitchFamily="34" charset="0"/>
              <a:buChar char="•"/>
            </a:pPr>
            <a:r>
              <a:rPr lang="fr-FR" sz="1600" dirty="0" smtClean="0"/>
              <a:t>La sauvegarde</a:t>
            </a:r>
          </a:p>
          <a:p>
            <a:pPr marL="742950" lvl="1" indent="-285750">
              <a:buFont typeface="Arial" panose="020B0604020202020204" pitchFamily="34" charset="0"/>
              <a:buChar char="•"/>
            </a:pPr>
            <a:endParaRPr lang="fr-FR" dirty="0" smtClean="0"/>
          </a:p>
        </p:txBody>
      </p:sp>
      <p:pic>
        <p:nvPicPr>
          <p:cNvPr id="4" name="Picture 3"/>
          <p:cNvPicPr>
            <a:picLocks noChangeAspect="1"/>
          </p:cNvPicPr>
          <p:nvPr/>
        </p:nvPicPr>
        <p:blipFill>
          <a:blip r:embed="rId3"/>
          <a:stretch>
            <a:fillRect/>
          </a:stretch>
        </p:blipFill>
        <p:spPr>
          <a:xfrm>
            <a:off x="5092117" y="4134725"/>
            <a:ext cx="3873908" cy="2169051"/>
          </a:xfrm>
          <a:prstGeom prst="rect">
            <a:avLst/>
          </a:prstGeom>
        </p:spPr>
      </p:pic>
    </p:spTree>
    <p:extLst>
      <p:ext uri="{BB962C8B-B14F-4D97-AF65-F5344CB8AC3E}">
        <p14:creationId xmlns:p14="http://schemas.microsoft.com/office/powerpoint/2010/main" val="1189382890"/>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fr-FR" sz="1800" dirty="0">
                <a:latin typeface="Arial" charset="0"/>
              </a:rPr>
              <a:t>Mise à niveau et configuration d'un ordinateur</a:t>
            </a:r>
            <a:r>
              <a:rPr dirty="0"/>
              <a:t/>
            </a:r>
            <a:br>
              <a:rPr dirty="0"/>
            </a:br>
            <a:r>
              <a:rPr lang="fr-FR" sz="3000" dirty="0">
                <a:latin typeface="Arial" charset="0"/>
              </a:rPr>
              <a:t>Périphériques</a:t>
            </a:r>
          </a:p>
        </p:txBody>
      </p:sp>
      <p:sp>
        <p:nvSpPr>
          <p:cNvPr id="2" name="Content Placeholder 1"/>
          <p:cNvSpPr>
            <a:spLocks noGrp="1"/>
          </p:cNvSpPr>
          <p:nvPr>
            <p:ph idx="1"/>
          </p:nvPr>
        </p:nvSpPr>
        <p:spPr>
          <a:xfrm>
            <a:off x="193869" y="1404420"/>
            <a:ext cx="4730470" cy="4902862"/>
          </a:xfrm>
        </p:spPr>
        <p:txBody>
          <a:bodyPr/>
          <a:lstStyle/>
          <a:p>
            <a:r>
              <a:rPr lang="fr-FR" sz="2000" dirty="0" smtClean="0"/>
              <a:t>Mise à niveau des périphériques d'entrée et de sortie</a:t>
            </a:r>
          </a:p>
          <a:p>
            <a:pPr marL="742950" lvl="1" indent="-285750">
              <a:buFont typeface="Arial" panose="020B0604020202020204" pitchFamily="34" charset="0"/>
              <a:buChar char="•"/>
            </a:pPr>
            <a:r>
              <a:rPr lang="fr-FR" sz="1600" dirty="0" smtClean="0"/>
              <a:t>Les claviers et souris peuvent être mis à niveau pour faciliter l'utilisation du système par des personnes souffrant d'un handicap, pour remédier à une ergonomie médiocre ou pour faciliter une tâche spécifique.</a:t>
            </a:r>
          </a:p>
          <a:p>
            <a:pPr marL="742950" lvl="1" indent="-285750">
              <a:buFont typeface="Arial" panose="020B0604020202020204" pitchFamily="34" charset="0"/>
              <a:buChar char="•"/>
            </a:pPr>
            <a:r>
              <a:rPr lang="fr-FR" sz="1600" dirty="0" smtClean="0"/>
              <a:t>L'écran peut être mis à niveau pour offrir une meilleure résolution, une zone d'affichage plus étendue ou une meilleure qualité d'image.</a:t>
            </a:r>
            <a:endParaRPr lang="fr-FR" sz="1600" dirty="0"/>
          </a:p>
          <a:p>
            <a:pPr marL="742950" lvl="1" indent="-285750">
              <a:buFont typeface="Arial" panose="020B0604020202020204" pitchFamily="34" charset="0"/>
              <a:buChar char="•"/>
            </a:pPr>
            <a:r>
              <a:rPr lang="fr-FR" sz="1600" dirty="0" smtClean="0"/>
              <a:t>L'utilisation de plusieurs écrans est considérée comme une mise à niveau de l'écran.</a:t>
            </a:r>
          </a:p>
          <a:p>
            <a:pPr marL="742950" lvl="1" indent="-285750">
              <a:buFont typeface="Arial" panose="020B0604020202020204" pitchFamily="34" charset="0"/>
              <a:buChar char="•"/>
            </a:pPr>
            <a:r>
              <a:rPr lang="fr-FR" sz="1600" dirty="0" smtClean="0"/>
              <a:t>Les nouveaux périphériques nécessitent de nouveaux pilotes ; rendez-vous sur le site Web du fabricant pour télécharger la dernière version du pilote.</a:t>
            </a:r>
          </a:p>
          <a:p>
            <a:pPr marL="742950" lvl="1" indent="-285750">
              <a:buFont typeface="Arial" panose="020B0604020202020204" pitchFamily="34" charset="0"/>
              <a:buChar char="•"/>
            </a:pPr>
            <a:r>
              <a:rPr lang="fr-FR" sz="1600" dirty="0" smtClean="0"/>
              <a:t>Utilisez de préférence des pilotes signés.</a:t>
            </a:r>
          </a:p>
          <a:p>
            <a:pPr marL="742950" lvl="1" indent="-285750">
              <a:buFont typeface="Arial" panose="020B0604020202020204" pitchFamily="34" charset="0"/>
              <a:buChar char="•"/>
            </a:pPr>
            <a:endParaRPr lang="fr-FR" sz="1600" dirty="0" smtClean="0"/>
          </a:p>
        </p:txBody>
      </p:sp>
      <p:pic>
        <p:nvPicPr>
          <p:cNvPr id="4" name="Picture 3"/>
          <p:cNvPicPr>
            <a:picLocks noChangeAspect="1"/>
          </p:cNvPicPr>
          <p:nvPr/>
        </p:nvPicPr>
        <p:blipFill>
          <a:blip r:embed="rId3"/>
          <a:stretch>
            <a:fillRect/>
          </a:stretch>
        </p:blipFill>
        <p:spPr>
          <a:xfrm>
            <a:off x="4924339" y="3709056"/>
            <a:ext cx="4041685" cy="2598226"/>
          </a:xfrm>
          <a:prstGeom prst="rect">
            <a:avLst/>
          </a:prstGeom>
        </p:spPr>
      </p:pic>
    </p:spTree>
    <p:extLst>
      <p:ext uri="{BB962C8B-B14F-4D97-AF65-F5344CB8AC3E}">
        <p14:creationId xmlns:p14="http://schemas.microsoft.com/office/powerpoint/2010/main" val="2640931799"/>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58524" cy="1481138"/>
          </a:xfrm>
        </p:spPr>
        <p:txBody>
          <a:bodyPr/>
          <a:lstStyle/>
          <a:p>
            <a:pPr eaLnBrk="1" hangingPunct="1"/>
            <a:r>
              <a:rPr lang="fr-FR" sz="2400" dirty="0" smtClean="0"/>
              <a:t>3.4 Résumé du chapitre</a:t>
            </a:r>
            <a:endParaRPr lang="fr-FR" sz="2400" dirty="0"/>
          </a:p>
        </p:txBody>
      </p:sp>
    </p:spTree>
    <p:extLst>
      <p:ext uri="{BB962C8B-B14F-4D97-AF65-F5344CB8AC3E}">
        <p14:creationId xmlns:p14="http://schemas.microsoft.com/office/powerpoint/2010/main" val="681142726"/>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365508" y="1539502"/>
            <a:ext cx="8600517" cy="248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fr-FR" sz="1600" dirty="0"/>
              <a:t>Ce chapitre vous a présenté en détail les étapes à suivre pour assembler un ordinateur et démarrer le système pour la première fois. Voici quelques points importants à retenir :</a:t>
            </a:r>
          </a:p>
          <a:p>
            <a:r>
              <a:rPr lang="fr-FR" sz="1600" dirty="0"/>
              <a:t>Les boîtiers d'ordinateur ont des tailles et des configurations diverses. De nombreux composants de l'ordinateur doivent correspondre au facteur de forme du boîtier.</a:t>
            </a:r>
          </a:p>
          <a:p>
            <a:r>
              <a:rPr lang="fr-FR" sz="1600" dirty="0"/>
              <a:t>Le processeur est installé sur la carte mère avec de la pâte thermique et un ensemble dissipateur thermique/ventilateur.</a:t>
            </a:r>
          </a:p>
          <a:p>
            <a:r>
              <a:rPr lang="fr-FR" sz="1600" dirty="0"/>
              <a:t>La mémoire vive (RAM) est installée dans les slots de mémoire vive situés sur la carte mère.</a:t>
            </a:r>
          </a:p>
          <a:p>
            <a:r>
              <a:rPr lang="fr-FR" sz="1600" dirty="0"/>
              <a:t>Les cartes d'extension sont installées dans les slots d'extension PCI et PCIe situés sur la carte mère.</a:t>
            </a:r>
          </a:p>
          <a:p>
            <a:r>
              <a:rPr lang="fr-FR" sz="1600" dirty="0"/>
              <a:t>Les disques durs sont installés dans des compartiments de lecteur 3,5 pouces (8,9 cm) à l'intérieur du boîtier.</a:t>
            </a:r>
          </a:p>
          <a:p>
            <a:r>
              <a:rPr lang="fr-FR" sz="1600" dirty="0"/>
              <a:t>Les lecteurs optiques sont installés dans des compartiments de lecteur 5,25 pouces (13,34 cm) accessibles depuis l'extérieur du boîtier.</a:t>
            </a:r>
          </a:p>
          <a:p>
            <a:r>
              <a:rPr lang="fr-FR" sz="1600" dirty="0"/>
              <a:t>Des câbles d'alimentation sont connectés à tous les lecteurs et à la carte mère.</a:t>
            </a:r>
          </a:p>
          <a:p>
            <a:r>
              <a:rPr lang="fr-FR" sz="1600" dirty="0"/>
              <a:t>Les câbles de données internes transfèrent les données entre la carte mère et les disques durs et lecteurs.</a:t>
            </a:r>
          </a:p>
        </p:txBody>
      </p:sp>
      <p:sp>
        <p:nvSpPr>
          <p:cNvPr id="21505" name="Rectangle 2"/>
          <p:cNvSpPr>
            <a:spLocks noGrp="1" noChangeArrowheads="1"/>
          </p:cNvSpPr>
          <p:nvPr>
            <p:ph type="title"/>
          </p:nvPr>
        </p:nvSpPr>
        <p:spPr/>
        <p:txBody>
          <a:bodyPr/>
          <a:lstStyle/>
          <a:p>
            <a:pPr eaLnBrk="1" hangingPunct="1"/>
            <a:r>
              <a:rPr lang="fr-FR" sz="1800" dirty="0" smtClean="0">
                <a:latin typeface="Arial" charset="0"/>
              </a:rPr>
              <a:t>Résumé du chapitre</a:t>
            </a:r>
            <a:r>
              <a:t/>
            </a:r>
            <a:br/>
            <a:r>
              <a:rPr lang="fr-FR" smtClean="0"/>
              <a:t>Résumé</a:t>
            </a:r>
            <a:endParaRPr lang="fr-FR" dirty="0">
              <a:latin typeface="Arial" charset="0"/>
            </a:endParaRPr>
          </a:p>
        </p:txBody>
      </p:sp>
    </p:spTree>
    <p:extLst>
      <p:ext uri="{BB962C8B-B14F-4D97-AF65-F5344CB8AC3E}">
        <p14:creationId xmlns:p14="http://schemas.microsoft.com/office/powerpoint/2010/main" val="2193571378"/>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365508" y="1539502"/>
            <a:ext cx="8600517" cy="248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fr-FR" sz="1600" dirty="0" smtClean="0"/>
              <a:t>Des câbles externes relient les périphériques à l'ordinateur.</a:t>
            </a:r>
          </a:p>
          <a:p>
            <a:r>
              <a:rPr lang="fr-FR" sz="1600" dirty="0"/>
              <a:t>Les codes de bip indiquent les dysfonctionnements du matériel.</a:t>
            </a:r>
          </a:p>
          <a:p>
            <a:r>
              <a:rPr lang="fr-FR" sz="1600" dirty="0" smtClean="0"/>
              <a:t>Le programme de configuration du BIOS affiche des informations sur les composants de l'ordinateur et permet à l'utilisateur de modifier les paramètres système.</a:t>
            </a:r>
          </a:p>
          <a:p>
            <a:r>
              <a:rPr lang="fr-FR" sz="1600" dirty="0" smtClean="0"/>
              <a:t>Les composants de l'ordinateur requièrent des mises à niveau régulières et le remplacement de certaines pièces.</a:t>
            </a:r>
          </a:p>
          <a:p>
            <a:r>
              <a:rPr lang="fr-FR" sz="1600" dirty="0" smtClean="0"/>
              <a:t>Des disques durs supplémentaires peuvent fournir une meilleure tolérance aux pannes et la possibilité d'installer des systèmes d'exploitation supplémentaires.</a:t>
            </a:r>
            <a:endParaRPr lang="fr-FR" sz="1600" dirty="0"/>
          </a:p>
        </p:txBody>
      </p:sp>
      <p:sp>
        <p:nvSpPr>
          <p:cNvPr id="21505" name="Rectangle 2"/>
          <p:cNvSpPr>
            <a:spLocks noGrp="1" noChangeArrowheads="1"/>
          </p:cNvSpPr>
          <p:nvPr>
            <p:ph type="title"/>
          </p:nvPr>
        </p:nvSpPr>
        <p:spPr/>
        <p:txBody>
          <a:bodyPr/>
          <a:lstStyle/>
          <a:p>
            <a:pPr eaLnBrk="1" hangingPunct="1"/>
            <a:r>
              <a:rPr lang="fr-FR" sz="1800" dirty="0" smtClean="0">
                <a:latin typeface="Arial" charset="0"/>
              </a:rPr>
              <a:t>Résumé du chapitre</a:t>
            </a:r>
            <a:r>
              <a:t/>
            </a:r>
            <a:br/>
            <a:r>
              <a:rPr lang="fr-FR" smtClean="0"/>
              <a:t>Résumé (suite)</a:t>
            </a:r>
            <a:endParaRPr lang="fr-FR" dirty="0">
              <a:latin typeface="Arial" charset="0"/>
            </a:endParaRPr>
          </a:p>
        </p:txBody>
      </p:sp>
    </p:spTree>
    <p:extLst>
      <p:ext uri="{BB962C8B-B14F-4D97-AF65-F5344CB8AC3E}">
        <p14:creationId xmlns:p14="http://schemas.microsoft.com/office/powerpoint/2010/main" val="1309005728"/>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dirty="0" err="1">
                <a:latin typeface="Arial" charset="0"/>
              </a:rPr>
              <a:t>Chapitre</a:t>
            </a:r>
            <a:r>
              <a:rPr lang="en-US" sz="1800" dirty="0">
                <a:latin typeface="Arial" charset="0"/>
              </a:rPr>
              <a:t> 3</a:t>
            </a:r>
            <a:r>
              <a:rPr lang="en-US" dirty="0">
                <a:latin typeface="Arial" charset="0"/>
              </a:rPr>
              <a:t/>
            </a:r>
            <a:br>
              <a:rPr lang="en-US" dirty="0">
                <a:latin typeface="Arial" charset="0"/>
              </a:rPr>
            </a:br>
            <a:r>
              <a:rPr lang="en-US" dirty="0">
                <a:latin typeface="Arial" charset="0"/>
              </a:rPr>
              <a:t>Nouveaux </a:t>
            </a:r>
            <a:r>
              <a:rPr lang="en-US" dirty="0" err="1">
                <a:latin typeface="Arial" charset="0"/>
              </a:rPr>
              <a:t>termes</a:t>
            </a:r>
            <a:r>
              <a:rPr lang="en-US" dirty="0">
                <a:latin typeface="Arial" charset="0"/>
              </a:rPr>
              <a:t>/</a:t>
            </a:r>
            <a:r>
              <a:rPr lang="en-US" dirty="0" err="1">
                <a:latin typeface="Arial" charset="0"/>
              </a:rPr>
              <a:t>commandes</a:t>
            </a:r>
            <a:endParaRPr lang="en-US" dirty="0">
              <a:latin typeface="Arial" charset="0"/>
            </a:endParaRPr>
          </a:p>
        </p:txBody>
      </p:sp>
      <p:sp>
        <p:nvSpPr>
          <p:cNvPr id="4" name="Content Placeholder 1"/>
          <p:cNvSpPr>
            <a:spLocks noGrp="1"/>
          </p:cNvSpPr>
          <p:nvPr>
            <p:ph idx="1"/>
          </p:nvPr>
        </p:nvSpPr>
        <p:spPr>
          <a:xfrm>
            <a:off x="213110" y="1539502"/>
            <a:ext cx="2603662" cy="4946358"/>
          </a:xfrm>
        </p:spPr>
        <p:txBody>
          <a:bodyPr/>
          <a:lstStyle/>
          <a:p>
            <a:pPr marL="0" indent="0">
              <a:buNone/>
            </a:pPr>
            <a:r>
              <a:rPr lang="en-US" sz="1600" dirty="0" smtClean="0"/>
              <a:t>antiglare</a:t>
            </a:r>
            <a:endParaRPr lang="en-US" sz="1600" dirty="0"/>
          </a:p>
          <a:p>
            <a:pPr marL="0" indent="0">
              <a:buNone/>
            </a:pPr>
            <a:r>
              <a:rPr lang="en-US" sz="1600" dirty="0" err="1" smtClean="0"/>
              <a:t>asus</a:t>
            </a:r>
            <a:endParaRPr lang="en-US" sz="1600" dirty="0"/>
          </a:p>
          <a:p>
            <a:pPr marL="0" indent="0">
              <a:buNone/>
            </a:pPr>
            <a:r>
              <a:rPr lang="en-US" sz="1600" dirty="0" err="1" smtClean="0"/>
              <a:t>bitlocker</a:t>
            </a:r>
            <a:endParaRPr lang="en-US" sz="1600" dirty="0"/>
          </a:p>
          <a:p>
            <a:pPr marL="0" indent="0">
              <a:buNone/>
            </a:pPr>
            <a:r>
              <a:rPr lang="en-US" sz="1600" dirty="0" smtClean="0"/>
              <a:t>chipset</a:t>
            </a:r>
            <a:endParaRPr lang="en-US" sz="1600" dirty="0"/>
          </a:p>
          <a:p>
            <a:pPr marL="0" indent="0">
              <a:buNone/>
            </a:pPr>
            <a:r>
              <a:rPr lang="en-US" sz="1600" dirty="0" err="1" smtClean="0"/>
              <a:t>eeprom</a:t>
            </a:r>
            <a:endParaRPr lang="en-US" sz="1600" dirty="0"/>
          </a:p>
          <a:p>
            <a:pPr marL="0" indent="0">
              <a:buNone/>
            </a:pPr>
            <a:r>
              <a:rPr lang="en-US" sz="1600" dirty="0" err="1" smtClean="0"/>
              <a:t>esd</a:t>
            </a:r>
            <a:endParaRPr lang="en-US" sz="1600" dirty="0"/>
          </a:p>
          <a:p>
            <a:pPr marL="0" indent="0">
              <a:buNone/>
            </a:pPr>
            <a:r>
              <a:rPr lang="en-US" sz="1600" dirty="0" err="1" smtClean="0"/>
              <a:t>ethernet</a:t>
            </a:r>
            <a:endParaRPr lang="en-US" sz="1600" dirty="0"/>
          </a:p>
          <a:p>
            <a:pPr marL="0" indent="0">
              <a:buNone/>
            </a:pPr>
            <a:r>
              <a:rPr lang="en-US" sz="1600" dirty="0" err="1" smtClean="0"/>
              <a:t>ez</a:t>
            </a:r>
            <a:endParaRPr lang="en-US" sz="1600" dirty="0"/>
          </a:p>
          <a:p>
            <a:pPr marL="0" indent="0">
              <a:buNone/>
            </a:pPr>
            <a:r>
              <a:rPr lang="en-US" sz="1600" dirty="0" err="1" smtClean="0"/>
              <a:t>firewire</a:t>
            </a:r>
            <a:endParaRPr lang="en-US" sz="1600" dirty="0"/>
          </a:p>
          <a:p>
            <a:pPr marL="0" indent="0">
              <a:buNone/>
            </a:pPr>
            <a:r>
              <a:rPr lang="en-US" sz="1600" dirty="0" smtClean="0"/>
              <a:t>hex</a:t>
            </a:r>
            <a:endParaRPr lang="en-US" sz="1600" dirty="0"/>
          </a:p>
          <a:p>
            <a:pPr marL="0" indent="0">
              <a:buNone/>
            </a:pPr>
            <a:r>
              <a:rPr lang="en-US" sz="1600" dirty="0" smtClean="0"/>
              <a:t>i2ioe</a:t>
            </a:r>
            <a:endParaRPr lang="en-US" sz="1600" dirty="0"/>
          </a:p>
          <a:p>
            <a:pPr marL="0" indent="0">
              <a:buNone/>
            </a:pPr>
            <a:r>
              <a:rPr lang="en-US" sz="1600" dirty="0" smtClean="0"/>
              <a:t>isopropyl</a:t>
            </a:r>
            <a:endParaRPr lang="en-US" sz="1600" dirty="0"/>
          </a:p>
        </p:txBody>
      </p:sp>
      <p:sp>
        <p:nvSpPr>
          <p:cNvPr id="6" name="Content Placeholder 1"/>
          <p:cNvSpPr txBox="1">
            <a:spLocks/>
          </p:cNvSpPr>
          <p:nvPr/>
        </p:nvSpPr>
        <p:spPr bwMode="auto">
          <a:xfrm>
            <a:off x="2816772" y="1539502"/>
            <a:ext cx="2603662"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n-US" sz="1600" dirty="0" smtClean="0"/>
              <a:t>jumpers</a:t>
            </a:r>
            <a:endParaRPr lang="en-US" sz="1600" dirty="0"/>
          </a:p>
          <a:p>
            <a:pPr marL="0" indent="0">
              <a:buNone/>
            </a:pPr>
            <a:r>
              <a:rPr lang="en-US" sz="1600" dirty="0" smtClean="0"/>
              <a:t>justw00t</a:t>
            </a:r>
            <a:endParaRPr lang="en-US" sz="1600" dirty="0"/>
          </a:p>
          <a:p>
            <a:pPr marL="0" indent="0">
              <a:buNone/>
            </a:pPr>
            <a:r>
              <a:rPr lang="en-US" sz="1600" dirty="0" err="1" smtClean="0"/>
              <a:t>lojack</a:t>
            </a:r>
            <a:endParaRPr lang="en-US" sz="1600" dirty="0"/>
          </a:p>
          <a:p>
            <a:pPr marL="0" indent="0">
              <a:buNone/>
            </a:pPr>
            <a:r>
              <a:rPr lang="en-US" sz="1600" dirty="0" err="1" smtClean="0"/>
              <a:t>molex</a:t>
            </a:r>
            <a:endParaRPr lang="en-US" sz="1600" dirty="0"/>
          </a:p>
          <a:p>
            <a:pPr marL="0" indent="0">
              <a:buNone/>
            </a:pPr>
            <a:r>
              <a:rPr lang="en-US" sz="1600" dirty="0" smtClean="0"/>
              <a:t>programmable</a:t>
            </a:r>
            <a:endParaRPr lang="en-US" sz="1600" dirty="0"/>
          </a:p>
          <a:p>
            <a:pPr marL="0" indent="0">
              <a:buNone/>
            </a:pPr>
            <a:r>
              <a:rPr lang="en-US" sz="1600" dirty="0" err="1" smtClean="0"/>
              <a:t>sata</a:t>
            </a:r>
            <a:endParaRPr lang="en-US" sz="1600" dirty="0"/>
          </a:p>
          <a:p>
            <a:pPr marL="0" indent="0">
              <a:buNone/>
            </a:pPr>
            <a:r>
              <a:rPr lang="en-US" sz="1600" dirty="0" smtClean="0"/>
              <a:t>sink</a:t>
            </a:r>
            <a:endParaRPr lang="en-US" sz="1600" dirty="0"/>
          </a:p>
          <a:p>
            <a:pPr marL="0" indent="0">
              <a:buNone/>
            </a:pPr>
            <a:r>
              <a:rPr lang="en-US" sz="1600" dirty="0" smtClean="0"/>
              <a:t>thermal</a:t>
            </a:r>
            <a:endParaRPr lang="en-US" sz="1600" dirty="0"/>
          </a:p>
          <a:p>
            <a:pPr marL="0" indent="0">
              <a:buNone/>
            </a:pPr>
            <a:r>
              <a:rPr lang="en-US" sz="1600" dirty="0" err="1" smtClean="0"/>
              <a:t>tpm</a:t>
            </a:r>
            <a:endParaRPr lang="en-US" sz="1600" dirty="0"/>
          </a:p>
          <a:p>
            <a:pPr marL="0" indent="0">
              <a:buNone/>
            </a:pPr>
            <a:r>
              <a:rPr lang="en-US" sz="1600" dirty="0" smtClean="0"/>
              <a:t>x1</a:t>
            </a:r>
            <a:endParaRPr lang="en-US" sz="1600" dirty="0"/>
          </a:p>
          <a:p>
            <a:pPr marL="0" indent="0">
              <a:buNone/>
            </a:pPr>
            <a:r>
              <a:rPr lang="en-US" sz="1600" dirty="0" smtClean="0"/>
              <a:t>x16</a:t>
            </a:r>
            <a:endParaRPr lang="en-US" sz="1600" dirty="0"/>
          </a:p>
          <a:p>
            <a:pPr marL="0" indent="0">
              <a:buNone/>
            </a:pPr>
            <a:r>
              <a:rPr lang="en-US" sz="1600" dirty="0" smtClean="0"/>
              <a:t>x4</a:t>
            </a:r>
            <a:endParaRPr lang="en-US" sz="1600" dirty="0"/>
          </a:p>
          <a:p>
            <a:pPr marL="0" indent="0">
              <a:buNone/>
            </a:pPr>
            <a:r>
              <a:rPr lang="en-US" sz="1600" dirty="0" smtClean="0"/>
              <a:t>x8</a:t>
            </a:r>
            <a:endParaRPr lang="en-US" sz="1600" dirty="0"/>
          </a:p>
        </p:txBody>
      </p:sp>
      <p:sp>
        <p:nvSpPr>
          <p:cNvPr id="8" name="Content Placeholder 1"/>
          <p:cNvSpPr txBox="1">
            <a:spLocks/>
          </p:cNvSpPr>
          <p:nvPr/>
        </p:nvSpPr>
        <p:spPr bwMode="auto">
          <a:xfrm>
            <a:off x="5420434" y="1539502"/>
            <a:ext cx="2603662"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endParaRPr lang="en-US" sz="1600" dirty="0"/>
          </a:p>
        </p:txBody>
      </p:sp>
    </p:spTree>
    <p:extLst>
      <p:ext uri="{BB962C8B-B14F-4D97-AF65-F5344CB8AC3E}">
        <p14:creationId xmlns:p14="http://schemas.microsoft.com/office/powerpoint/2010/main" val="1461021471"/>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type="body" idx="4294967295"/>
          </p:nvPr>
        </p:nvSpPr>
        <p:spPr>
          <a:xfrm>
            <a:off x="604535" y="1646809"/>
            <a:ext cx="7940675" cy="4605454"/>
          </a:xfrm>
        </p:spPr>
        <p:txBody>
          <a:bodyPr/>
          <a:lstStyle/>
          <a:p>
            <a:pPr marL="0" indent="0" eaLnBrk="1" hangingPunct="1">
              <a:spcBef>
                <a:spcPct val="30000"/>
              </a:spcBef>
              <a:buNone/>
            </a:pPr>
            <a:r>
              <a:rPr lang="fr-FR" sz="2000" dirty="0" smtClean="0"/>
              <a:t>Quels sont les exercices associés à ce chapitre ?</a:t>
            </a:r>
          </a:p>
          <a:p>
            <a:pPr marL="119063" indent="0" eaLnBrk="1" hangingPunct="1">
              <a:spcBef>
                <a:spcPct val="30000"/>
              </a:spcBef>
              <a:buNone/>
            </a:pPr>
            <a:endParaRPr lang="fr-FR" sz="2000" dirty="0"/>
          </a:p>
          <a:p>
            <a:pPr marL="0" indent="0" eaLnBrk="1" hangingPunct="1">
              <a:spcBef>
                <a:spcPct val="30000"/>
              </a:spcBef>
              <a:buNone/>
            </a:pPr>
            <a:endParaRPr lang="fr-FR" sz="2000" dirty="0" smtClean="0"/>
          </a:p>
          <a:p>
            <a:pPr marL="0" indent="0" eaLnBrk="1" hangingPunct="1">
              <a:spcBef>
                <a:spcPct val="30000"/>
              </a:spcBef>
              <a:buNone/>
            </a:pPr>
            <a:endParaRPr lang="fr-FR" sz="2000" dirty="0"/>
          </a:p>
          <a:p>
            <a:pPr marL="0" indent="0" eaLnBrk="1" hangingPunct="1">
              <a:spcBef>
                <a:spcPct val="30000"/>
              </a:spcBef>
              <a:buNone/>
            </a:pPr>
            <a:endParaRPr lang="fr-FR" sz="2000" dirty="0" smtClean="0"/>
          </a:p>
          <a:p>
            <a:pPr marL="0" indent="0" eaLnBrk="1" hangingPunct="1">
              <a:spcBef>
                <a:spcPct val="30000"/>
              </a:spcBef>
              <a:buNone/>
            </a:pPr>
            <a:endParaRPr lang="fr-FR" sz="2000" dirty="0"/>
          </a:p>
          <a:p>
            <a:pPr marL="0" indent="0" eaLnBrk="1" hangingPunct="1">
              <a:spcBef>
                <a:spcPct val="30000"/>
              </a:spcBef>
              <a:buNone/>
            </a:pPr>
            <a:endParaRPr lang="fr-FR" sz="2000" dirty="0" smtClean="0"/>
          </a:p>
          <a:p>
            <a:pPr marL="0" indent="0" eaLnBrk="1" hangingPunct="1">
              <a:spcBef>
                <a:spcPct val="30000"/>
              </a:spcBef>
              <a:buNone/>
            </a:pPr>
            <a:endParaRPr lang="fr-FR" sz="2000" dirty="0" smtClean="0"/>
          </a:p>
          <a:p>
            <a:pPr marL="0" indent="0" eaLnBrk="1" hangingPunct="1">
              <a:spcBef>
                <a:spcPct val="30000"/>
              </a:spcBef>
              <a:buNone/>
            </a:pPr>
            <a:endParaRPr lang="fr-FR" sz="2000" dirty="0" smtClean="0"/>
          </a:p>
          <a:p>
            <a:pPr marL="0" indent="0" eaLnBrk="1" hangingPunct="1">
              <a:spcBef>
                <a:spcPct val="30000"/>
              </a:spcBef>
              <a:buNone/>
            </a:pPr>
            <a:endParaRPr lang="fr-FR" sz="2000" dirty="0"/>
          </a:p>
          <a:p>
            <a:pPr marL="0" indent="0" eaLnBrk="1" hangingPunct="1">
              <a:spcBef>
                <a:spcPct val="30000"/>
              </a:spcBef>
              <a:buNone/>
            </a:pPr>
            <a:r>
              <a:rPr lang="fr-FR" sz="2000" dirty="0" smtClean="0"/>
              <a:t>Le mot de passe suivant est utilisé dans le cadre des exercices Packet Tracer de ce chapitre :</a:t>
            </a:r>
          </a:p>
          <a:p>
            <a:pPr marL="461963" indent="-342900" eaLnBrk="1" hangingPunct="1">
              <a:spcBef>
                <a:spcPct val="30000"/>
              </a:spcBef>
            </a:pPr>
            <a:r>
              <a:rPr lang="fr-FR" sz="2000" dirty="0" smtClean="0"/>
              <a:t>Non applicable pour ce chapitre.</a:t>
            </a:r>
            <a:endParaRPr lang="fr-FR" sz="2000" dirty="0"/>
          </a:p>
        </p:txBody>
      </p:sp>
      <p:graphicFrame>
        <p:nvGraphicFramePr>
          <p:cNvPr id="2" name="Table 1"/>
          <p:cNvGraphicFramePr>
            <a:graphicFrameLocks noGrp="1"/>
          </p:cNvGraphicFramePr>
          <p:nvPr>
            <p:extLst>
              <p:ext uri="{D42A27DB-BD31-4B8C-83A1-F6EECF244321}">
                <p14:modId xmlns:p14="http://schemas.microsoft.com/office/powerpoint/2010/main" val="2045400287"/>
              </p:ext>
            </p:extLst>
          </p:nvPr>
        </p:nvGraphicFramePr>
        <p:xfrm>
          <a:off x="701937" y="2072476"/>
          <a:ext cx="7745872" cy="3144520"/>
        </p:xfrm>
        <a:graphic>
          <a:graphicData uri="http://schemas.openxmlformats.org/drawingml/2006/table">
            <a:tbl>
              <a:tblPr firstRow="1" bandRow="1">
                <a:tableStyleId>{5C22544A-7EE6-4342-B048-85BDC9FD1C3A}</a:tableStyleId>
              </a:tblPr>
              <a:tblGrid>
                <a:gridCol w="2156521"/>
                <a:gridCol w="2099307"/>
                <a:gridCol w="3490044"/>
              </a:tblGrid>
              <a:tr h="370840">
                <a:tc>
                  <a:txBody>
                    <a:bodyPr/>
                    <a:lstStyle/>
                    <a:p>
                      <a:r>
                        <a:t>Numéro de page</a:t>
                      </a:r>
                      <a:endParaRPr lang="fr-FR" dirty="0"/>
                    </a:p>
                  </a:txBody>
                  <a:tcPr/>
                </a:tc>
                <a:tc>
                  <a:txBody>
                    <a:bodyPr/>
                    <a:lstStyle/>
                    <a:p>
                      <a:r>
                        <a:t>Type d'activité</a:t>
                      </a:r>
                      <a:endParaRPr lang="fr-FR" dirty="0"/>
                    </a:p>
                  </a:txBody>
                  <a:tcPr/>
                </a:tc>
                <a:tc>
                  <a:txBody>
                    <a:bodyPr/>
                    <a:lstStyle/>
                    <a:p>
                      <a:r>
                        <a:t>Nom de l'activité</a:t>
                      </a:r>
                      <a:endParaRPr lang="fr-FR" dirty="0"/>
                    </a:p>
                  </a:txBody>
                  <a:tcPr/>
                </a:tc>
              </a:tr>
              <a:tr h="370840">
                <a:tc>
                  <a:txBody>
                    <a:bodyPr/>
                    <a:lstStyle/>
                    <a:p>
                      <a:r>
                        <a:rPr lang="en-US" sz="1600" dirty="0" smtClean="0"/>
                        <a:t>3.1.1.3</a:t>
                      </a:r>
                      <a:endParaRPr lang="fr-FR" sz="1600" dirty="0"/>
                    </a:p>
                  </a:txBody>
                  <a:tcPr/>
                </a:tc>
                <a:tc>
                  <a:txBody>
                    <a:bodyPr/>
                    <a:lstStyle/>
                    <a:p>
                      <a:r>
                        <a:rPr lang="en-US" sz="1600" dirty="0" smtClean="0"/>
                        <a:t>Travaux pratiques</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Installation de l'alimentation</a:t>
                      </a:r>
                    </a:p>
                  </a:txBody>
                  <a:tcPr marL="28575" marR="28575" marT="0" marB="0"/>
                </a:tc>
              </a:tr>
              <a:tr h="370840">
                <a:tc>
                  <a:txBody>
                    <a:bodyPr/>
                    <a:lstStyle/>
                    <a:p>
                      <a:r>
                        <a:rPr lang="en-US" sz="1600" dirty="0" smtClean="0"/>
                        <a:t>3.1.2.2</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IA</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Installation du processeur (NPD)</a:t>
                      </a:r>
                    </a:p>
                  </a:txBody>
                  <a:tcPr marL="28575" marR="28575" marT="0" marB="0"/>
                </a:tc>
              </a:tr>
              <a:tr h="370840">
                <a:tc>
                  <a:txBody>
                    <a:bodyPr/>
                    <a:lstStyle/>
                    <a:p>
                      <a:r>
                        <a:rPr lang="en-US" sz="1600" dirty="0" smtClean="0"/>
                        <a:t>3.1.2.5</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IA</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Installation de la carte mère (NPD)</a:t>
                      </a:r>
                    </a:p>
                  </a:txBody>
                  <a:tcPr marL="28575" marR="28575" marT="0" marB="0"/>
                </a:tc>
              </a:tr>
              <a:tr h="370840">
                <a:tc>
                  <a:txBody>
                    <a:bodyPr/>
                    <a:lstStyle/>
                    <a:p>
                      <a:r>
                        <a:rPr lang="en-US" sz="1600" dirty="0" smtClean="0"/>
                        <a:t>3.1.2.6</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Travaux pratiques</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Installation de la carte mère</a:t>
                      </a:r>
                    </a:p>
                  </a:txBody>
                  <a:tcPr marL="28575" marR="28575" marT="0" marB="0"/>
                </a:tc>
              </a:tr>
              <a:tr h="370840">
                <a:tc>
                  <a:txBody>
                    <a:bodyPr/>
                    <a:lstStyle/>
                    <a:p>
                      <a:r>
                        <a:rPr lang="en-US" sz="1600" dirty="0" smtClean="0"/>
                        <a:t>3.1.3.3</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Travaux pratiques</a:t>
                      </a:r>
                    </a:p>
                  </a:txBody>
                  <a:tcPr/>
                </a:tc>
                <a:tc>
                  <a:txBody>
                    <a:bodyPr/>
                    <a:lstStyle/>
                    <a:p>
                      <a:pPr algn="l" rtl="0" fontAlgn="t"/>
                      <a:r>
                        <a:rPr lang="fr-FR" dirty="0" smtClean="0">
                          <a:solidFill>
                            <a:srgbClr val="000000"/>
                          </a:solidFill>
                          <a:effectLst/>
                          <a:latin typeface="calibri" panose="020F0502020204030204" pitchFamily="34" charset="0"/>
                        </a:rPr>
                        <a:t>Installation des lecteurs</a:t>
                      </a:r>
                    </a:p>
                  </a:txBody>
                  <a:tcPr marL="28575" marR="28575" marT="0" marB="0"/>
                </a:tc>
              </a:tr>
              <a:tr h="370840">
                <a:tc>
                  <a:txBody>
                    <a:bodyPr/>
                    <a:lstStyle/>
                    <a:p>
                      <a:r>
                        <a:rPr lang="en-US" sz="1600" dirty="0" smtClean="0"/>
                        <a:t>3.1.4.4</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Travaux pratiques</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Installation des adaptateurs</a:t>
                      </a:r>
                    </a:p>
                  </a:txBody>
                  <a:tcPr marL="28575" marR="28575" marT="0" marB="0"/>
                </a:tc>
              </a:tr>
              <a:tr h="370840">
                <a:tc>
                  <a:txBody>
                    <a:bodyPr/>
                    <a:lstStyle/>
                    <a:p>
                      <a:r>
                        <a:rPr lang="en-US" sz="1600" dirty="0" smtClean="0"/>
                        <a:t>3.1.5.3</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IA</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Identification des connecteurs d'alimentation</a:t>
                      </a:r>
                    </a:p>
                  </a:txBody>
                  <a:tcPr marL="28575" marR="28575" marT="0" marB="0"/>
                </a:tc>
              </a:tr>
            </a:tbl>
          </a:graphicData>
        </a:graphic>
      </p:graphicFrame>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fr-FR" smtClean="0"/>
              <a:t>Chapitre 3 : exercices</a:t>
            </a:r>
          </a:p>
        </p:txBody>
      </p:sp>
    </p:spTree>
    <p:extLst>
      <p:ext uri="{BB962C8B-B14F-4D97-AF65-F5344CB8AC3E}">
        <p14:creationId xmlns:p14="http://schemas.microsoft.com/office/powerpoint/2010/main" val="845688366"/>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type="body" idx="4294967295"/>
          </p:nvPr>
        </p:nvSpPr>
        <p:spPr>
          <a:xfrm>
            <a:off x="604535" y="1646809"/>
            <a:ext cx="7940675" cy="4605454"/>
          </a:xfrm>
        </p:spPr>
        <p:txBody>
          <a:bodyPr/>
          <a:lstStyle/>
          <a:p>
            <a:pPr marL="0" indent="0" eaLnBrk="1" hangingPunct="1">
              <a:spcBef>
                <a:spcPct val="30000"/>
              </a:spcBef>
              <a:buNone/>
            </a:pPr>
            <a:r>
              <a:rPr lang="fr-FR" sz="2000" dirty="0" smtClean="0"/>
              <a:t>Quels sont les exercices associés à ce chapitre ?</a:t>
            </a:r>
          </a:p>
          <a:p>
            <a:pPr marL="119063" indent="0" eaLnBrk="1" hangingPunct="1">
              <a:spcBef>
                <a:spcPct val="30000"/>
              </a:spcBef>
              <a:buNone/>
            </a:pPr>
            <a:endParaRPr lang="fr-FR" sz="2000" dirty="0"/>
          </a:p>
          <a:p>
            <a:pPr marL="0" indent="0" eaLnBrk="1" hangingPunct="1">
              <a:spcBef>
                <a:spcPct val="30000"/>
              </a:spcBef>
              <a:buNone/>
            </a:pPr>
            <a:endParaRPr lang="fr-FR" sz="2000" dirty="0" smtClean="0"/>
          </a:p>
          <a:p>
            <a:pPr marL="0" indent="0" eaLnBrk="1" hangingPunct="1">
              <a:spcBef>
                <a:spcPct val="30000"/>
              </a:spcBef>
              <a:buNone/>
            </a:pPr>
            <a:endParaRPr lang="fr-FR" sz="2000" dirty="0"/>
          </a:p>
          <a:p>
            <a:pPr marL="0" indent="0" eaLnBrk="1" hangingPunct="1">
              <a:spcBef>
                <a:spcPct val="30000"/>
              </a:spcBef>
              <a:buNone/>
            </a:pPr>
            <a:endParaRPr lang="fr-FR" sz="2000" dirty="0" smtClean="0"/>
          </a:p>
          <a:p>
            <a:pPr marL="0" indent="0" eaLnBrk="1" hangingPunct="1">
              <a:spcBef>
                <a:spcPct val="30000"/>
              </a:spcBef>
              <a:buNone/>
            </a:pPr>
            <a:endParaRPr lang="fr-FR" sz="2000" dirty="0"/>
          </a:p>
          <a:p>
            <a:pPr marL="0" indent="0" eaLnBrk="1" hangingPunct="1">
              <a:spcBef>
                <a:spcPct val="30000"/>
              </a:spcBef>
              <a:buNone/>
            </a:pPr>
            <a:endParaRPr lang="fr-FR" sz="2000" dirty="0" smtClean="0"/>
          </a:p>
          <a:p>
            <a:pPr marL="0" indent="0" eaLnBrk="1" hangingPunct="1">
              <a:spcBef>
                <a:spcPct val="30000"/>
              </a:spcBef>
              <a:buNone/>
            </a:pPr>
            <a:endParaRPr lang="fr-FR" sz="2000" dirty="0" smtClean="0"/>
          </a:p>
          <a:p>
            <a:pPr marL="0" indent="0" eaLnBrk="1" hangingPunct="1">
              <a:spcBef>
                <a:spcPct val="30000"/>
              </a:spcBef>
              <a:buNone/>
            </a:pPr>
            <a:endParaRPr lang="fr-FR" sz="2000" dirty="0" smtClean="0"/>
          </a:p>
        </p:txBody>
      </p:sp>
      <p:graphicFrame>
        <p:nvGraphicFramePr>
          <p:cNvPr id="2" name="Table 1"/>
          <p:cNvGraphicFramePr>
            <a:graphicFrameLocks noGrp="1"/>
          </p:cNvGraphicFramePr>
          <p:nvPr>
            <p:extLst>
              <p:ext uri="{D42A27DB-BD31-4B8C-83A1-F6EECF244321}">
                <p14:modId xmlns:p14="http://schemas.microsoft.com/office/powerpoint/2010/main" val="2320739997"/>
              </p:ext>
            </p:extLst>
          </p:nvPr>
        </p:nvGraphicFramePr>
        <p:xfrm>
          <a:off x="701937" y="2072476"/>
          <a:ext cx="7745872" cy="3693160"/>
        </p:xfrm>
        <a:graphic>
          <a:graphicData uri="http://schemas.openxmlformats.org/drawingml/2006/table">
            <a:tbl>
              <a:tblPr firstRow="1" bandRow="1">
                <a:tableStyleId>{5C22544A-7EE6-4342-B048-85BDC9FD1C3A}</a:tableStyleId>
              </a:tblPr>
              <a:tblGrid>
                <a:gridCol w="2156521"/>
                <a:gridCol w="2099307"/>
                <a:gridCol w="3490044"/>
              </a:tblGrid>
              <a:tr h="370840">
                <a:tc>
                  <a:txBody>
                    <a:bodyPr/>
                    <a:lstStyle/>
                    <a:p>
                      <a:r>
                        <a:t>Numéro de page</a:t>
                      </a:r>
                      <a:endParaRPr lang="fr-FR" dirty="0"/>
                    </a:p>
                  </a:txBody>
                  <a:tcPr/>
                </a:tc>
                <a:tc>
                  <a:txBody>
                    <a:bodyPr/>
                    <a:lstStyle/>
                    <a:p>
                      <a:r>
                        <a:t>Type d'activité</a:t>
                      </a:r>
                      <a:endParaRPr lang="fr-FR" dirty="0"/>
                    </a:p>
                  </a:txBody>
                  <a:tcPr/>
                </a:tc>
                <a:tc>
                  <a:txBody>
                    <a:bodyPr/>
                    <a:lstStyle/>
                    <a:p>
                      <a:r>
                        <a:t>Nom de l'activité</a:t>
                      </a:r>
                      <a:endParaRPr lang="fr-FR" dirty="0"/>
                    </a:p>
                  </a:txBody>
                  <a:tcPr/>
                </a:tc>
              </a:tr>
              <a:tr h="370840">
                <a:tc>
                  <a:txBody>
                    <a:bodyPr/>
                    <a:lstStyle/>
                    <a:p>
                      <a:r>
                        <a:rPr lang="en-US" sz="1600" dirty="0" smtClean="0"/>
                        <a:t>3.1.5.5</a:t>
                      </a:r>
                      <a:endParaRPr lang="fr-FR" sz="1600" dirty="0"/>
                    </a:p>
                  </a:txBody>
                  <a:tcPr/>
                </a:tc>
                <a:tc>
                  <a:txBody>
                    <a:bodyPr/>
                    <a:lstStyle/>
                    <a:p>
                      <a:r>
                        <a:rPr lang="en-US" sz="1600" dirty="0" smtClean="0"/>
                        <a:t>Travaux pratiques</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Installation des câbles internes</a:t>
                      </a:r>
                    </a:p>
                  </a:txBody>
                  <a:tcPr marL="28575" marR="28575" marT="0" marB="0"/>
                </a:tc>
              </a:tr>
              <a:tr h="370840">
                <a:tc>
                  <a:txBody>
                    <a:bodyPr/>
                    <a:lstStyle/>
                    <a:p>
                      <a:r>
                        <a:rPr lang="en-US" sz="1600" dirty="0" smtClean="0"/>
                        <a:t>3.1.5.7</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IA</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Identification des connecteurs du panneau avant</a:t>
                      </a:r>
                    </a:p>
                  </a:txBody>
                  <a:tcPr marL="28575" marR="28575" marT="0" marB="0"/>
                </a:tc>
              </a:tr>
              <a:tr h="370840">
                <a:tc>
                  <a:txBody>
                    <a:bodyPr/>
                    <a:lstStyle/>
                    <a:p>
                      <a:r>
                        <a:rPr lang="en-US" sz="1600" dirty="0" smtClean="0"/>
                        <a:t>3.1.5.8</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Travaux pratiques</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Installation des câbles du panneau avant</a:t>
                      </a:r>
                    </a:p>
                  </a:txBody>
                  <a:tcPr marL="28575" marR="28575" marT="0" marB="0"/>
                </a:tc>
              </a:tr>
              <a:tr h="370840">
                <a:tc>
                  <a:txBody>
                    <a:bodyPr/>
                    <a:lstStyle/>
                    <a:p>
                      <a:r>
                        <a:rPr lang="en-US" sz="1600" dirty="0" smtClean="0"/>
                        <a:t>3.1.5.12</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Travaux pratiques</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Assemblage de l'ordinateur</a:t>
                      </a:r>
                    </a:p>
                  </a:txBody>
                  <a:tcPr marL="28575" marR="28575" marT="0" marB="0"/>
                </a:tc>
              </a:tr>
              <a:tr h="370840">
                <a:tc>
                  <a:txBody>
                    <a:bodyPr/>
                    <a:lstStyle/>
                    <a:p>
                      <a:r>
                        <a:rPr lang="en-US" sz="1600" dirty="0" smtClean="0"/>
                        <a:t>3.2.2.7</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IA</a:t>
                      </a:r>
                    </a:p>
                  </a:txBody>
                  <a:tcPr/>
                </a:tc>
                <a:tc>
                  <a:txBody>
                    <a:bodyPr/>
                    <a:lstStyle/>
                    <a:p>
                      <a:pPr algn="l" rtl="0" fontAlgn="t"/>
                      <a:r>
                        <a:rPr lang="fr-FR" dirty="0" smtClean="0">
                          <a:solidFill>
                            <a:srgbClr val="000000"/>
                          </a:solidFill>
                          <a:effectLst/>
                          <a:latin typeface="calibri" panose="020F0502020204030204" pitchFamily="34" charset="0"/>
                        </a:rPr>
                        <a:t>Identification des termes</a:t>
                      </a:r>
                    </a:p>
                  </a:txBody>
                  <a:tcPr marL="28575" marR="28575" marT="0" marB="0"/>
                </a:tc>
              </a:tr>
              <a:tr h="370840">
                <a:tc>
                  <a:txBody>
                    <a:bodyPr/>
                    <a:lstStyle/>
                    <a:p>
                      <a:r>
                        <a:rPr lang="en-US" sz="1600" dirty="0" smtClean="0"/>
                        <a:t>3.2.2.8</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Travaux pratiques</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Démarrage de l'ordinateur</a:t>
                      </a:r>
                    </a:p>
                  </a:txBody>
                  <a:tcPr marL="28575" marR="28575" marT="0" marB="0"/>
                </a:tc>
              </a:tr>
              <a:tr h="370840">
                <a:tc>
                  <a:txBody>
                    <a:bodyPr/>
                    <a:lstStyle/>
                    <a:p>
                      <a:r>
                        <a:rPr lang="en-US" sz="1600" dirty="0" smtClean="0"/>
                        <a:t>3.3.1.6</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IA</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Recherche des fichiers du BIOS</a:t>
                      </a:r>
                    </a:p>
                  </a:txBody>
                  <a:tcPr marL="28575" marR="28575" marT="0" marB="0"/>
                </a:tc>
              </a:tr>
              <a:tr h="370840">
                <a:tc>
                  <a:txBody>
                    <a:bodyPr/>
                    <a:lstStyle/>
                    <a:p>
                      <a:r>
                        <a:rPr lang="en-US" sz="1600" dirty="0" smtClean="0"/>
                        <a:t>3.3.3.2</a:t>
                      </a:r>
                      <a:endParaRPr lang="fr-F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Travaux pratiques</a:t>
                      </a:r>
                      <a:endParaRPr lang="fr-FR" sz="1600" dirty="0"/>
                    </a:p>
                  </a:txBody>
                  <a:tcPr/>
                </a:tc>
                <a:tc>
                  <a:txBody>
                    <a:bodyPr/>
                    <a:lstStyle/>
                    <a:p>
                      <a:pPr algn="l" rtl="0" fontAlgn="t"/>
                      <a:r>
                        <a:rPr lang="fr-FR" dirty="0" smtClean="0">
                          <a:solidFill>
                            <a:srgbClr val="000000"/>
                          </a:solidFill>
                          <a:effectLst/>
                          <a:latin typeface="calibri" panose="020F0502020204030204" pitchFamily="34" charset="0"/>
                        </a:rPr>
                        <a:t>Mise à niveau du matériel</a:t>
                      </a:r>
                      <a:endParaRPr lang="fr-FR" dirty="0">
                        <a:solidFill>
                          <a:srgbClr val="000000"/>
                        </a:solidFill>
                        <a:effectLst/>
                        <a:latin typeface="calibri" panose="020F0502020204030204" pitchFamily="34" charset="0"/>
                      </a:endParaRPr>
                    </a:p>
                  </a:txBody>
                  <a:tcPr marL="28575" marR="28575" marT="0" marB="0"/>
                </a:tc>
              </a:tr>
            </a:tbl>
          </a:graphicData>
        </a:graphic>
      </p:graphicFrame>
      <p:sp>
        <p:nvSpPr>
          <p:cNvPr id="6146" name="Rectangle 33"/>
          <p:cNvSpPr>
            <a:spLocks noGrp="1" noChangeArrowheads="1"/>
          </p:cNvSpPr>
          <p:nvPr>
            <p:ph type="title" idx="4294967295"/>
          </p:nvPr>
        </p:nvSpPr>
        <p:spPr>
          <a:xfrm>
            <a:off x="655638" y="609600"/>
            <a:ext cx="8145462" cy="838200"/>
          </a:xfrm>
        </p:spPr>
        <p:txBody>
          <a:bodyPr/>
          <a:lstStyle/>
          <a:p>
            <a:pPr eaLnBrk="1" hangingPunct="1"/>
            <a:r>
              <a:rPr lang="fr-FR" smtClean="0"/>
              <a:t>Chapitre 3 : exercices (suite)</a:t>
            </a:r>
          </a:p>
        </p:txBody>
      </p:sp>
    </p:spTree>
    <p:extLst>
      <p:ext uri="{BB962C8B-B14F-4D97-AF65-F5344CB8AC3E}">
        <p14:creationId xmlns:p14="http://schemas.microsoft.com/office/powerpoint/2010/main" val="3181393764"/>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idx="4294967295"/>
          </p:nvPr>
        </p:nvSpPr>
        <p:spPr>
          <a:xfrm>
            <a:off x="655638" y="609600"/>
            <a:ext cx="8145462" cy="838200"/>
          </a:xfrm>
        </p:spPr>
        <p:txBody>
          <a:bodyPr/>
          <a:lstStyle/>
          <a:p>
            <a:pPr eaLnBrk="1" hangingPunct="1"/>
            <a:r>
              <a:rPr lang="fr-FR" smtClean="0"/>
              <a:t>Chapitre 3 : évaluation</a:t>
            </a:r>
          </a:p>
        </p:txBody>
      </p:sp>
      <p:sp>
        <p:nvSpPr>
          <p:cNvPr id="7171" name="Rectangle 34"/>
          <p:cNvSpPr>
            <a:spLocks noGrp="1" noChangeArrowheads="1"/>
          </p:cNvSpPr>
          <p:nvPr>
            <p:ph type="body" idx="4294967295"/>
          </p:nvPr>
        </p:nvSpPr>
        <p:spPr>
          <a:xfrm>
            <a:off x="646113" y="1593850"/>
            <a:ext cx="7940675" cy="3571875"/>
          </a:xfrm>
        </p:spPr>
        <p:txBody>
          <a:bodyPr/>
          <a:lstStyle/>
          <a:p>
            <a:pPr eaLnBrk="1" hangingPunct="1">
              <a:spcBef>
                <a:spcPct val="30000"/>
              </a:spcBef>
            </a:pPr>
            <a:r>
              <a:rPr lang="fr-FR" sz="2000" dirty="0" smtClean="0"/>
              <a:t>Une fois qu'ils ont terminé le chapitre 3, les étudiants doivent se soumettre à l'évaluation correspondante.</a:t>
            </a:r>
          </a:p>
          <a:p>
            <a:pPr eaLnBrk="1" hangingPunct="1">
              <a:spcBef>
                <a:spcPct val="30000"/>
              </a:spcBef>
            </a:pPr>
            <a:r>
              <a:rPr lang="fr-FR" sz="2000" dirty="0" smtClean="0"/>
              <a:t>Les questionnaires, les travaux pratiques, les exercices dans Packet Tracer, ainsi que les autres activités peuvent servir à évaluer, de manière informelle, les progrès des étudiants.</a:t>
            </a:r>
          </a:p>
          <a:p>
            <a:pPr eaLnBrk="1" hangingPunct="1">
              <a:spcBef>
                <a:spcPct val="30000"/>
              </a:spcBef>
            </a:pPr>
            <a:endParaRPr lang="fr-FR" sz="1600" dirty="0" smtClean="0"/>
          </a:p>
        </p:txBody>
      </p:sp>
    </p:spTree>
    <p:extLst>
      <p:ext uri="{BB962C8B-B14F-4D97-AF65-F5344CB8AC3E}">
        <p14:creationId xmlns:p14="http://schemas.microsoft.com/office/powerpoint/2010/main" val="3303044919"/>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type="body" idx="4294967295"/>
          </p:nvPr>
        </p:nvSpPr>
        <p:spPr>
          <a:xfrm>
            <a:off x="655638" y="1559476"/>
            <a:ext cx="7940675" cy="4906537"/>
          </a:xfrm>
        </p:spPr>
        <p:txBody>
          <a:bodyPr/>
          <a:lstStyle/>
          <a:p>
            <a:pPr marL="0" indent="0" eaLnBrk="1" hangingPunct="1">
              <a:lnSpc>
                <a:spcPct val="85000"/>
              </a:lnSpc>
              <a:spcBef>
                <a:spcPct val="30000"/>
              </a:spcBef>
              <a:buNone/>
            </a:pPr>
            <a:r>
              <a:rPr lang="fr-FR" sz="1800" dirty="0" smtClean="0"/>
              <a:t>Avant d'enseigner le contenu du chapitre 3, l'instructeur doit :</a:t>
            </a:r>
          </a:p>
          <a:p>
            <a:pPr eaLnBrk="1" hangingPunct="1">
              <a:lnSpc>
                <a:spcPct val="85000"/>
              </a:lnSpc>
              <a:spcBef>
                <a:spcPct val="30000"/>
              </a:spcBef>
            </a:pPr>
            <a:r>
              <a:rPr lang="fr-FR" sz="1800" dirty="0" smtClean="0"/>
              <a:t>Réussir la partie « Évaluation » du chapitre 3.</a:t>
            </a:r>
          </a:p>
          <a:p>
            <a:pPr eaLnBrk="1" hangingPunct="1">
              <a:lnSpc>
                <a:spcPct val="85000"/>
              </a:lnSpc>
              <a:spcBef>
                <a:spcPct val="30000"/>
              </a:spcBef>
            </a:pPr>
            <a:r>
              <a:rPr lang="fr-FR" sz="1800" dirty="0" smtClean="0"/>
              <a:t>L'objectif de ce chapitre est d'installer des composants en vue d'assembler, de réparer ou de mettre à niveau des ordinateurs personnels.</a:t>
            </a:r>
          </a:p>
          <a:p>
            <a:pPr eaLnBrk="1" hangingPunct="1">
              <a:lnSpc>
                <a:spcPct val="85000"/>
              </a:lnSpc>
              <a:spcBef>
                <a:spcPct val="30000"/>
              </a:spcBef>
            </a:pPr>
            <a:r>
              <a:rPr lang="fr-FR" sz="1800" dirty="0" smtClean="0"/>
              <a:t>Lors de l'assemblage d'un ordinateur, l'usage de la force est à proscrire. En effet, les connecteurs sont conçus pour être raccordés facilement.</a:t>
            </a:r>
          </a:p>
          <a:p>
            <a:pPr eaLnBrk="1" hangingPunct="1">
              <a:lnSpc>
                <a:spcPct val="85000"/>
              </a:lnSpc>
              <a:spcBef>
                <a:spcPct val="30000"/>
              </a:spcBef>
            </a:pPr>
            <a:r>
              <a:rPr lang="fr-FR" sz="1800" dirty="0" smtClean="0"/>
              <a:t>Il est important de savoir que même si les tensions sont basses, les composants sont extrêmement sensibles aux décharges électrostatiques et aux variations de tension.</a:t>
            </a:r>
          </a:p>
          <a:p>
            <a:pPr eaLnBrk="1" hangingPunct="1">
              <a:lnSpc>
                <a:spcPct val="85000"/>
              </a:lnSpc>
              <a:spcBef>
                <a:spcPct val="30000"/>
              </a:spcBef>
            </a:pPr>
            <a:r>
              <a:rPr lang="fr-FR" sz="1800" dirty="0" smtClean="0"/>
              <a:t>Veillez à ce que les étudiants comprennent que les broches de connecteur transportent de l'énergie et doivent toujours être connectées correctement.</a:t>
            </a:r>
          </a:p>
          <a:p>
            <a:pPr eaLnBrk="1" hangingPunct="1">
              <a:lnSpc>
                <a:spcPct val="85000"/>
              </a:lnSpc>
              <a:spcBef>
                <a:spcPct val="30000"/>
              </a:spcBef>
            </a:pPr>
            <a:r>
              <a:rPr lang="fr-FR" sz="1800" dirty="0" smtClean="0"/>
              <a:t>Il convient d'être particulièrement vigilant lors de l'installation du processeur. En effet, la broche 1 est clairement indiquée sur la puce et sur la carte mère, mais, en raison du format, les processeurs ne sont pas dotés d'un détrompeur et peuvent facilement être endommagés par une installation incorrecte.</a:t>
            </a:r>
            <a:endParaRPr lang="fr-FR" sz="1800" b="1" dirty="0" smtClean="0"/>
          </a:p>
          <a:p>
            <a:pPr eaLnBrk="1" hangingPunct="1">
              <a:lnSpc>
                <a:spcPct val="85000"/>
              </a:lnSpc>
              <a:spcBef>
                <a:spcPct val="30000"/>
              </a:spcBef>
            </a:pPr>
            <a:endParaRPr lang="fr-FR" sz="1800" dirty="0" smtClean="0"/>
          </a:p>
        </p:txBody>
      </p:sp>
      <p:sp>
        <p:nvSpPr>
          <p:cNvPr id="4" name="Rectangle 33"/>
          <p:cNvSpPr txBox="1">
            <a:spLocks noChangeArrowheads="1"/>
          </p:cNvSpPr>
          <p:nvPr/>
        </p:nvSpPr>
        <p:spPr bwMode="auto">
          <a:xfrm>
            <a:off x="655638" y="6096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fr-FR" sz="3200" b="1" kern="0" dirty="0" smtClean="0">
                <a:solidFill>
                  <a:srgbClr val="708CA1"/>
                </a:solidFill>
                <a:latin typeface="+mj-lt"/>
              </a:rPr>
              <a:t>Chapitre 3 : bonnes pratiques</a:t>
            </a:r>
          </a:p>
        </p:txBody>
      </p:sp>
    </p:spTree>
    <p:extLst>
      <p:ext uri="{BB962C8B-B14F-4D97-AF65-F5344CB8AC3E}">
        <p14:creationId xmlns:p14="http://schemas.microsoft.com/office/powerpoint/2010/main" val="2804945289"/>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idx="4294967295"/>
          </p:nvPr>
        </p:nvSpPr>
        <p:spPr>
          <a:xfrm>
            <a:off x="655638" y="609600"/>
            <a:ext cx="8145462" cy="838200"/>
          </a:xfrm>
        </p:spPr>
        <p:txBody>
          <a:bodyPr/>
          <a:lstStyle/>
          <a:p>
            <a:pPr eaLnBrk="1" hangingPunct="1"/>
            <a:r>
              <a:rPr lang="fr-FR" smtClean="0"/>
              <a:t>Chapitre 3 : aide supplémentaire</a:t>
            </a:r>
          </a:p>
        </p:txBody>
      </p:sp>
      <p:sp>
        <p:nvSpPr>
          <p:cNvPr id="20483" name="Rectangle 34"/>
          <p:cNvSpPr>
            <a:spLocks noGrp="1" noChangeArrowheads="1"/>
          </p:cNvSpPr>
          <p:nvPr>
            <p:ph type="body" idx="4294967295"/>
          </p:nvPr>
        </p:nvSpPr>
        <p:spPr>
          <a:xfrm>
            <a:off x="655638" y="1828800"/>
            <a:ext cx="7940675" cy="3571875"/>
          </a:xfrm>
        </p:spPr>
        <p:txBody>
          <a:bodyPr/>
          <a:lstStyle/>
          <a:p>
            <a:pPr eaLnBrk="1" hangingPunct="1">
              <a:lnSpc>
                <a:spcPct val="85000"/>
              </a:lnSpc>
              <a:spcBef>
                <a:spcPct val="30000"/>
              </a:spcBef>
              <a:defRPr/>
            </a:pPr>
            <a:r>
              <a:rPr lang="fr-FR" sz="2000" dirty="0" smtClean="0"/>
              <a:t>Pour obtenir davantage d'aide sur les stratégies d'enseignement, notamment les plans de cours, l'utilisation d'analogies pour expliquer des concepts difficiles et les sujets de discussion, consultez la communauté ITE à l'adresse </a:t>
            </a:r>
            <a:r>
              <a:rPr lang="fr-FR" sz="2000" dirty="0" smtClean="0">
                <a:hlinkClick r:id="rId3"/>
              </a:rPr>
              <a:t>community.netacad.net</a:t>
            </a:r>
            <a:r>
              <a:rPr lang="fr-FR" sz="2000" dirty="0" smtClean="0"/>
              <a:t>.</a:t>
            </a:r>
          </a:p>
          <a:p>
            <a:pPr eaLnBrk="1" hangingPunct="1">
              <a:lnSpc>
                <a:spcPct val="85000"/>
              </a:lnSpc>
              <a:spcBef>
                <a:spcPct val="30000"/>
              </a:spcBef>
              <a:defRPr/>
            </a:pPr>
            <a:r>
              <a:rPr lang="fr-FR" sz="2000" dirty="0" smtClean="0"/>
              <a:t>Si vous souhaitez partager des plans de cours ou des ressources, importez-les sur le site de la communauté ITE afin d'aider les autres instructeurs.</a:t>
            </a:r>
          </a:p>
        </p:txBody>
      </p:sp>
    </p:spTree>
    <p:extLst>
      <p:ext uri="{BB962C8B-B14F-4D97-AF65-F5344CB8AC3E}">
        <p14:creationId xmlns:p14="http://schemas.microsoft.com/office/powerpoint/2010/main" val="1402589301"/>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33"/>
          <p:cNvSpPr>
            <a:spLocks noGrp="1" noChangeArrowheads="1"/>
          </p:cNvSpPr>
          <p:nvPr>
            <p:ph type="title" idx="4294967295"/>
          </p:nvPr>
        </p:nvSpPr>
        <p:spPr>
          <a:xfrm>
            <a:off x="655638" y="609600"/>
            <a:ext cx="8145462" cy="838200"/>
          </a:xfrm>
        </p:spPr>
        <p:txBody>
          <a:bodyPr/>
          <a:lstStyle/>
          <a:p>
            <a:pPr eaLnBrk="1" hangingPunct="1"/>
            <a:r>
              <a:rPr lang="fr-FR" sz="2400" dirty="0" smtClean="0"/>
              <a:t>Chapitre 3 : Rubriques du chapitre ne figurant pas dans la certification CompTIA A+ 220-901</a:t>
            </a:r>
          </a:p>
        </p:txBody>
      </p:sp>
      <p:sp>
        <p:nvSpPr>
          <p:cNvPr id="5123" name="Rectangle 34"/>
          <p:cNvSpPr>
            <a:spLocks noGrp="1" noChangeArrowheads="1"/>
          </p:cNvSpPr>
          <p:nvPr>
            <p:ph type="body" idx="4294967295"/>
          </p:nvPr>
        </p:nvSpPr>
        <p:spPr>
          <a:xfrm>
            <a:off x="655638" y="1828800"/>
            <a:ext cx="7940675" cy="3571875"/>
          </a:xfrm>
        </p:spPr>
        <p:txBody>
          <a:bodyPr/>
          <a:lstStyle/>
          <a:p>
            <a:pPr marL="0" indent="0">
              <a:buNone/>
            </a:pPr>
            <a:r>
              <a:rPr lang="fr-FR" sz="2000" dirty="0" smtClean="0"/>
              <a:t>Cette diapositive présente le contenu inclus dans ce chapitre, mais ne figurant PAS dans le plan CompTIA A+ 220-901. L'instructeur peut passer ces sections. Cependant, il doit fournir des informations supplémentaires et des concepts fondamentaux pour aider les étudiants dans le cadre de cette rubrique.</a:t>
            </a:r>
          </a:p>
          <a:p>
            <a:r>
              <a:rPr lang="fr-FR" sz="2000" dirty="0" smtClean="0"/>
              <a:t>Tout le contenu du chapitre 3 est conforme à la certification.</a:t>
            </a:r>
            <a:endParaRPr lang="fr-FR" sz="2000" dirty="0"/>
          </a:p>
          <a:p>
            <a:pPr marL="0" indent="0">
              <a:buNone/>
            </a:pPr>
            <a:endParaRPr lang="fr-FR" sz="2000" dirty="0" smtClean="0"/>
          </a:p>
        </p:txBody>
      </p:sp>
    </p:spTree>
    <p:extLst>
      <p:ext uri="{BB962C8B-B14F-4D97-AF65-F5344CB8AC3E}">
        <p14:creationId xmlns:p14="http://schemas.microsoft.com/office/powerpoint/2010/main" val="4240360691"/>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26100</TotalTime>
  <Pages>28</Pages>
  <Words>2369</Words>
  <Application>Microsoft Office PowerPoint</Application>
  <PresentationFormat>On-screen Show (4:3)</PresentationFormat>
  <Paragraphs>420</Paragraphs>
  <Slides>38</Slides>
  <Notes>38</Notes>
  <HiddenSlides>10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PPT-TMPLT-WHT_C</vt:lpstr>
      <vt:lpstr>NetAcad-4F_PPT-WHT_060408</vt:lpstr>
      <vt:lpstr>Supports de l'instructeur Chapitre 3 : Assemblage d'un ordinateur</vt:lpstr>
      <vt:lpstr>Supports de l'instructeur - Chapitre 3 Guide de planification</vt:lpstr>
      <vt:lpstr>PowerPoint Presentation</vt:lpstr>
      <vt:lpstr>Chapitre 3 : exercices</vt:lpstr>
      <vt:lpstr>Chapitre 3 : exercices (suite)</vt:lpstr>
      <vt:lpstr>Chapitre 3 : évaluation</vt:lpstr>
      <vt:lpstr>PowerPoint Presentation</vt:lpstr>
      <vt:lpstr>Chapitre 3 : aide supplémentaire</vt:lpstr>
      <vt:lpstr>Chapitre 3 : Rubriques du chapitre ne figurant pas dans la certification CompTIA A+ 220-901</vt:lpstr>
      <vt:lpstr>PowerPoint Presentation</vt:lpstr>
      <vt:lpstr>Chapitre 3 : Assemblage d'un ordinateur</vt:lpstr>
      <vt:lpstr>Chapitre 3 - Sections et objectifs</vt:lpstr>
      <vt:lpstr>3.1 Assemblage de l'ordinateur</vt:lpstr>
      <vt:lpstr>Assemblage de l'ordinateur Ouverture du boîtier et connexion de l'alimentation</vt:lpstr>
      <vt:lpstr>Assemblage de l'ordinateur Installation de la carte mère</vt:lpstr>
      <vt:lpstr>Assemblage de l'ordinateur Installation de la carte mère (suite)</vt:lpstr>
      <vt:lpstr>Assemblage de l'ordinateur Installation du disque dur et des lecteurs optiques</vt:lpstr>
      <vt:lpstr>Assemblage de l'ordinateur Installation des cartes d'extension</vt:lpstr>
      <vt:lpstr>Assemblage de l'ordinateur Installation des câbles</vt:lpstr>
      <vt:lpstr>Assemblage de l'ordinateur Installation des câbles (suite)</vt:lpstr>
      <vt:lpstr>Assemblage de l'ordinateur Installation des câbles (suite)</vt:lpstr>
      <vt:lpstr>3.2 Démarrage de l'ordinateur</vt:lpstr>
      <vt:lpstr>Démarrage de l'ordinateur POST, BIOS, UEFI</vt:lpstr>
      <vt:lpstr>Démarrage de l'ordinateur POST, BIOS, UEFI (suite)</vt:lpstr>
      <vt:lpstr>Démarrage de l'ordinateur Configuration du BIOS et UEFI</vt:lpstr>
      <vt:lpstr>Démarrage de l'ordinateur Configuration du BIOS et de l'UEFI (suite)</vt:lpstr>
      <vt:lpstr>Démarrage de l'ordinateur Configuration du BIOS et de l'UEFI (suite)</vt:lpstr>
      <vt:lpstr>3.3 Mise à niveau et configuration d'un ordinateur</vt:lpstr>
      <vt:lpstr>Mise à niveau et configuration d'un ordinateur Carte mère et composants associés</vt:lpstr>
      <vt:lpstr>Mise à niveau et configuration d'un ordinateur Carte mère et composants associés (suite)</vt:lpstr>
      <vt:lpstr>Mise à niveau et configuration d'un ordinateur Périphériques de stockage</vt:lpstr>
      <vt:lpstr>Mise à niveau et configuration d'un ordinateur Périphériques</vt:lpstr>
      <vt:lpstr>3.4 Résumé du chapitre</vt:lpstr>
      <vt:lpstr>Résumé du chapitre Résumé</vt:lpstr>
      <vt:lpstr>Résumé du chapitre Résumé (suite)</vt:lpstr>
      <vt:lpstr>PowerPoint Presentation</vt:lpstr>
      <vt:lpstr>PowerPoint Presentation</vt:lpstr>
      <vt:lpstr>Chapitre 3 Nouveaux termes/commandes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yuhang</cp:lastModifiedBy>
  <cp:revision>918</cp:revision>
  <cp:lastPrinted>1999-01-27T00:54:54Z</cp:lastPrinted>
  <dcterms:created xsi:type="dcterms:W3CDTF">2006-10-23T15:07:30Z</dcterms:created>
  <dcterms:modified xsi:type="dcterms:W3CDTF">2016-09-27T07:05:56Z</dcterms:modified>
</cp:coreProperties>
</file>